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sldIdLst>
    <p:sldId id="256" r:id="rId2"/>
    <p:sldId id="264" r:id="rId3"/>
    <p:sldId id="265" r:id="rId4"/>
    <p:sldId id="267" r:id="rId5"/>
    <p:sldId id="257" r:id="rId6"/>
    <p:sldId id="258"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8" d="100"/>
          <a:sy n="88" d="100"/>
        </p:scale>
        <p:origin x="-105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6D16B297-A0F5-4669-BE6C-0FF79575675A}" type="datetimeFigureOut">
              <a:rPr lang="en-US" smtClean="0"/>
              <a:pPr/>
              <a:t>2/3/2012</a:t>
            </a:fld>
            <a:endParaRPr lang="en-US"/>
          </a:p>
        </p:txBody>
      </p:sp>
      <p:sp>
        <p:nvSpPr>
          <p:cNvPr id="2" name="Footer Placeholder 1"/>
          <p:cNvSpPr>
            <a:spLocks noGrp="1"/>
          </p:cNvSpPr>
          <p:nvPr>
            <p:ph type="ftr" sz="quarter" idx="11"/>
          </p:nvPr>
        </p:nvSpPr>
        <p:spPr/>
        <p:txBody>
          <a:bodyPr/>
          <a:lstStyle/>
          <a:p>
            <a:endParaRPr lang="en-US"/>
          </a:p>
        </p:txBody>
      </p:sp>
      <p:sp>
        <p:nvSpPr>
          <p:cNvPr id="15" name="Slide Number Placeholder 14"/>
          <p:cNvSpPr>
            <a:spLocks noGrp="1"/>
          </p:cNvSpPr>
          <p:nvPr>
            <p:ph type="sldNum" sz="quarter" idx="12"/>
          </p:nvPr>
        </p:nvSpPr>
        <p:spPr>
          <a:xfrm>
            <a:off x="8229600" y="6473952"/>
            <a:ext cx="758952" cy="246888"/>
          </a:xfrm>
        </p:spPr>
        <p:txBody>
          <a:bodyPr/>
          <a:lstStyle/>
          <a:p>
            <a:fld id="{BAE7AAF4-0EFD-4917-915C-E50CACEAC92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D16B297-A0F5-4669-BE6C-0FF79575675A}" type="datetimeFigureOut">
              <a:rPr lang="en-US" smtClean="0"/>
              <a:pPr/>
              <a:t>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E7AAF4-0EFD-4917-915C-E50CACEAC92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D16B297-A0F5-4669-BE6C-0FF79575675A}" type="datetimeFigureOut">
              <a:rPr lang="en-US" smtClean="0"/>
              <a:pPr/>
              <a:t>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E7AAF4-0EFD-4917-915C-E50CACEAC92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6D16B297-A0F5-4669-BE6C-0FF79575675A}" type="datetimeFigureOut">
              <a:rPr lang="en-US" smtClean="0"/>
              <a:pPr/>
              <a:t>2/3/2012</a:t>
            </a:fld>
            <a:endParaRPr lang="en-US"/>
          </a:p>
        </p:txBody>
      </p:sp>
      <p:sp>
        <p:nvSpPr>
          <p:cNvPr id="19" name="Footer Placeholder 18"/>
          <p:cNvSpPr>
            <a:spLocks noGrp="1"/>
          </p:cNvSpPr>
          <p:nvPr>
            <p:ph type="ftr" sz="quarter" idx="11"/>
          </p:nvPr>
        </p:nvSpPr>
        <p:spPr>
          <a:xfrm>
            <a:off x="3581400" y="76200"/>
            <a:ext cx="2895600" cy="288925"/>
          </a:xfrm>
        </p:spPr>
        <p:txBody>
          <a:bodyPr/>
          <a:lstStyle/>
          <a:p>
            <a:endParaRPr lang="en-US"/>
          </a:p>
        </p:txBody>
      </p:sp>
      <p:sp>
        <p:nvSpPr>
          <p:cNvPr id="16" name="Slide Number Placeholder 15"/>
          <p:cNvSpPr>
            <a:spLocks noGrp="1"/>
          </p:cNvSpPr>
          <p:nvPr>
            <p:ph type="sldNum" sz="quarter" idx="12"/>
          </p:nvPr>
        </p:nvSpPr>
        <p:spPr>
          <a:xfrm>
            <a:off x="8229600" y="6473952"/>
            <a:ext cx="758952" cy="246888"/>
          </a:xfrm>
        </p:spPr>
        <p:txBody>
          <a:bodyPr/>
          <a:lstStyle/>
          <a:p>
            <a:fld id="{BAE7AAF4-0EFD-4917-915C-E50CACEAC92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6D16B297-A0F5-4669-BE6C-0FF79575675A}" type="datetimeFigureOut">
              <a:rPr lang="en-US" smtClean="0"/>
              <a:pPr/>
              <a:t>2/3/2012</a:t>
            </a:fld>
            <a:endParaRPr lang="en-US"/>
          </a:p>
        </p:txBody>
      </p:sp>
      <p:sp>
        <p:nvSpPr>
          <p:cNvPr id="11" name="Footer Placeholder 10"/>
          <p:cNvSpPr>
            <a:spLocks noGrp="1"/>
          </p:cNvSpPr>
          <p:nvPr>
            <p:ph type="ftr" sz="quarter" idx="11"/>
          </p:nvPr>
        </p:nvSpPr>
        <p:spPr/>
        <p:txBody>
          <a:bodyPr/>
          <a:lstStyle/>
          <a:p>
            <a:endParaRPr lang="en-US"/>
          </a:p>
        </p:txBody>
      </p:sp>
      <p:sp>
        <p:nvSpPr>
          <p:cNvPr id="16" name="Slide Number Placeholder 15"/>
          <p:cNvSpPr>
            <a:spLocks noGrp="1"/>
          </p:cNvSpPr>
          <p:nvPr>
            <p:ph type="sldNum" sz="quarter" idx="12"/>
          </p:nvPr>
        </p:nvSpPr>
        <p:spPr/>
        <p:txBody>
          <a:bodyPr/>
          <a:lstStyle/>
          <a:p>
            <a:fld id="{BAE7AAF4-0EFD-4917-915C-E50CACEAC929}" type="slidenum">
              <a:rPr lang="en-US" smtClean="0"/>
              <a:pPr/>
              <a:t>‹#›</a:t>
            </a:fld>
            <a:endParaRPr lang="en-US"/>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6D16B297-A0F5-4669-BE6C-0FF79575675A}" type="datetimeFigureOut">
              <a:rPr lang="en-US" smtClean="0"/>
              <a:pPr/>
              <a:t>2/3/2012</a:t>
            </a:fld>
            <a:endParaRPr lang="en-US"/>
          </a:p>
        </p:txBody>
      </p:sp>
      <p:sp>
        <p:nvSpPr>
          <p:cNvPr id="10" name="Footer Placeholder 9"/>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BAE7AAF4-0EFD-4917-915C-E50CACEAC92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6D16B297-A0F5-4669-BE6C-0FF79575675A}" type="datetimeFigureOut">
              <a:rPr lang="en-US" smtClean="0"/>
              <a:pPr/>
              <a:t>2/3/2012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229600" y="6477000"/>
            <a:ext cx="762000" cy="246888"/>
          </a:xfrm>
        </p:spPr>
        <p:txBody>
          <a:bodyPr/>
          <a:lstStyle/>
          <a:p>
            <a:fld id="{BAE7AAF4-0EFD-4917-915C-E50CACEAC929}" type="slidenum">
              <a:rPr lang="en-US" smtClean="0"/>
              <a:pPr/>
              <a:t>‹#›</a:t>
            </a:fld>
            <a:endParaRPr lang="en-US"/>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6D16B297-A0F5-4669-BE6C-0FF79575675A}" type="datetimeFigureOut">
              <a:rPr lang="en-US" smtClean="0"/>
              <a:pPr/>
              <a:t>2/3/2012</a:t>
            </a:fld>
            <a:endParaRPr lang="en-US"/>
          </a:p>
        </p:txBody>
      </p:sp>
      <p:sp>
        <p:nvSpPr>
          <p:cNvPr id="21" name="Footer Placeholder 20"/>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E7AAF4-0EFD-4917-915C-E50CACEAC92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6D16B297-A0F5-4669-BE6C-0FF79575675A}" type="datetimeFigureOut">
              <a:rPr lang="en-US" smtClean="0"/>
              <a:pPr/>
              <a:t>2/3/2012</a:t>
            </a:fld>
            <a:endParaRPr lang="en-US"/>
          </a:p>
        </p:txBody>
      </p:sp>
      <p:sp>
        <p:nvSpPr>
          <p:cNvPr id="24" name="Footer Placeholder 23"/>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AE7AAF4-0EFD-4917-915C-E50CACEAC92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6D16B297-A0F5-4669-BE6C-0FF79575675A}" type="datetimeFigureOut">
              <a:rPr lang="en-US" smtClean="0"/>
              <a:pPr/>
              <a:t>2/3/2012</a:t>
            </a:fld>
            <a:endParaRPr lang="en-US"/>
          </a:p>
        </p:txBody>
      </p:sp>
      <p:sp>
        <p:nvSpPr>
          <p:cNvPr id="29" name="Footer Placeholder 28"/>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AE7AAF4-0EFD-4917-915C-E50CACEAC92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fld id="{6D16B297-A0F5-4669-BE6C-0FF79575675A}" type="datetimeFigureOut">
              <a:rPr lang="en-US" smtClean="0"/>
              <a:pPr/>
              <a:t>2/3/2012</a:t>
            </a:fld>
            <a:endParaRPr lang="en-US"/>
          </a:p>
        </p:txBody>
      </p:sp>
      <p:sp>
        <p:nvSpPr>
          <p:cNvPr id="5" name="Footer Placeholder 4"/>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BAE7AAF4-0EFD-4917-915C-E50CACEAC929}" type="slidenum">
              <a:rPr lang="en-US" smtClean="0"/>
              <a:pPr/>
              <a:t>‹#›</a:t>
            </a:fld>
            <a:endParaRPr lang="en-US"/>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6D16B297-A0F5-4669-BE6C-0FF79575675A}" type="datetimeFigureOut">
              <a:rPr lang="en-US" smtClean="0"/>
              <a:pPr/>
              <a:t>2/3/2012</a:t>
            </a:fld>
            <a:endParaRPr 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BAE7AAF4-0EFD-4917-915C-E50CACEAC929}" type="slidenum">
              <a:rPr lang="en-US" smtClean="0"/>
              <a:pPr/>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5181600"/>
            <a:ext cx="8458200" cy="894186"/>
          </a:xfrm>
        </p:spPr>
        <p:txBody>
          <a:bodyPr>
            <a:normAutofit/>
          </a:bodyPr>
          <a:lstStyle/>
          <a:p>
            <a:r>
              <a:rPr lang="en-US" sz="2800" dirty="0" smtClean="0"/>
              <a:t>Narrative of the Life of Fredrick Douglass</a:t>
            </a:r>
            <a:endParaRPr lang="en-US" sz="2800" dirty="0"/>
          </a:p>
        </p:txBody>
      </p:sp>
      <p:sp>
        <p:nvSpPr>
          <p:cNvPr id="3" name="Subtitle 2"/>
          <p:cNvSpPr>
            <a:spLocks noGrp="1"/>
          </p:cNvSpPr>
          <p:nvPr>
            <p:ph type="subTitle" idx="1"/>
          </p:nvPr>
        </p:nvSpPr>
        <p:spPr>
          <a:xfrm>
            <a:off x="381000" y="4648200"/>
            <a:ext cx="8458200" cy="533400"/>
          </a:xfrm>
        </p:spPr>
        <p:txBody>
          <a:bodyPr/>
          <a:lstStyle/>
          <a:p>
            <a:r>
              <a:rPr lang="en-US" dirty="0" smtClean="0"/>
              <a:t>Lecture 1: Background of Fredrick Douglass </a:t>
            </a:r>
            <a:endParaRPr lang="en-US" dirty="0"/>
          </a:p>
        </p:txBody>
      </p:sp>
      <p:pic>
        <p:nvPicPr>
          <p:cNvPr id="4" name="Picture 3" descr="frederick-douglass-john-lautermilch.jpg"/>
          <p:cNvPicPr>
            <a:picLocks noChangeAspect="1"/>
          </p:cNvPicPr>
          <p:nvPr/>
        </p:nvPicPr>
        <p:blipFill>
          <a:blip r:embed="rId2" cstate="print"/>
          <a:stretch>
            <a:fillRect/>
          </a:stretch>
        </p:blipFill>
        <p:spPr>
          <a:xfrm>
            <a:off x="1828800" y="152400"/>
            <a:ext cx="5715000" cy="4249028"/>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a:t>
            </a:r>
            <a:endParaRPr lang="en-US" dirty="0"/>
          </a:p>
        </p:txBody>
      </p:sp>
      <p:pic>
        <p:nvPicPr>
          <p:cNvPr id="5" name="Content Placeholder 4" descr="Frederick-Douglass-Speaking.jpg"/>
          <p:cNvPicPr>
            <a:picLocks noGrp="1" noChangeAspect="1"/>
          </p:cNvPicPr>
          <p:nvPr>
            <p:ph sz="half" idx="1"/>
          </p:nvPr>
        </p:nvPicPr>
        <p:blipFill>
          <a:blip r:embed="rId2" cstate="print"/>
          <a:stretch>
            <a:fillRect/>
          </a:stretch>
        </p:blipFill>
        <p:spPr>
          <a:xfrm>
            <a:off x="482981" y="1600200"/>
            <a:ext cx="3834638" cy="4724400"/>
          </a:xfrm>
        </p:spPr>
      </p:pic>
      <p:sp>
        <p:nvSpPr>
          <p:cNvPr id="4" name="Content Placeholder 3"/>
          <p:cNvSpPr>
            <a:spLocks noGrp="1"/>
          </p:cNvSpPr>
          <p:nvPr>
            <p:ph sz="half" idx="2"/>
          </p:nvPr>
        </p:nvSpPr>
        <p:spPr/>
        <p:txBody>
          <a:bodyPr>
            <a:normAutofit fontScale="70000" lnSpcReduction="20000"/>
          </a:bodyPr>
          <a:lstStyle/>
          <a:p>
            <a:r>
              <a:rPr lang="en-US" dirty="0" smtClean="0"/>
              <a:t>Frederick Douglass was born in a slave cabin, in February, 1818, near the town of Easton, on the Eastern Shore of Maryland.</a:t>
            </a:r>
          </a:p>
          <a:p>
            <a:r>
              <a:rPr lang="en-US" dirty="0" smtClean="0"/>
              <a:t>When he was about eight he was sent to Baltimore to live as a houseboy with Hugh and Sophia Auld, relatives of his master. It was shortly after his arrival that his new mistress taught him the alphabet. </a:t>
            </a:r>
          </a:p>
          <a:p>
            <a:r>
              <a:rPr lang="en-US" dirty="0" smtClean="0"/>
              <a:t>When her husband forbade her to continue her instruction, because it was unlawful to teach slaves how to read, Frederick took it upon himself to learn.</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a:t>
            </a:r>
            <a:endParaRPr lang="en-US" dirty="0"/>
          </a:p>
        </p:txBody>
      </p:sp>
      <p:sp>
        <p:nvSpPr>
          <p:cNvPr id="3" name="Content Placeholder 2"/>
          <p:cNvSpPr>
            <a:spLocks noGrp="1"/>
          </p:cNvSpPr>
          <p:nvPr>
            <p:ph sz="half" idx="1"/>
          </p:nvPr>
        </p:nvSpPr>
        <p:spPr/>
        <p:txBody>
          <a:bodyPr>
            <a:normAutofit fontScale="85000" lnSpcReduction="10000"/>
          </a:bodyPr>
          <a:lstStyle/>
          <a:p>
            <a:r>
              <a:rPr lang="en-US" dirty="0" smtClean="0"/>
              <a:t> Returning to the Eastern Shore, at approximately the age of fifteen, Douglass became a field hand, and experienced most of the horrifying conditions that plagued slaves during the 270 years of legalized slavery in America.</a:t>
            </a:r>
          </a:p>
          <a:p>
            <a:r>
              <a:rPr lang="en-US" dirty="0" smtClean="0"/>
              <a:t>1838, at the age of twenty, Douglass succeeded in escaping from slavery by impersonating a sailor.</a:t>
            </a:r>
            <a:endParaRPr lang="en-US" dirty="0"/>
          </a:p>
        </p:txBody>
      </p:sp>
      <p:pic>
        <p:nvPicPr>
          <p:cNvPr id="5" name="Content Placeholder 4" descr="slavery_scars.jpg"/>
          <p:cNvPicPr>
            <a:picLocks noGrp="1" noChangeAspect="1"/>
          </p:cNvPicPr>
          <p:nvPr>
            <p:ph sz="half" idx="2"/>
          </p:nvPr>
        </p:nvPicPr>
        <p:blipFill>
          <a:blip r:embed="rId2" cstate="print"/>
          <a:stretch>
            <a:fillRect/>
          </a:stretch>
        </p:blipFill>
        <p:spPr>
          <a:xfrm>
            <a:off x="5181600" y="1752600"/>
            <a:ext cx="2809875" cy="3238500"/>
          </a:xfr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Douglass became a lecturer for the Massachusetts Anti-Slavery Society.</a:t>
            </a:r>
          </a:p>
          <a:p>
            <a:r>
              <a:rPr lang="en-US" dirty="0" smtClean="0"/>
              <a:t>He published his own newspaper, The North Star.</a:t>
            </a:r>
          </a:p>
          <a:p>
            <a:r>
              <a:rPr lang="en-US" dirty="0" smtClean="0"/>
              <a:t>Douglass participated in the first women's rights convention at Seneca Falls, in 1848.</a:t>
            </a:r>
          </a:p>
          <a:p>
            <a:r>
              <a:rPr lang="en-US" dirty="0" smtClean="0"/>
              <a:t>He became a trusted advisor to President Abraham Lincoln.</a:t>
            </a:r>
          </a:p>
          <a:p>
            <a:r>
              <a:rPr lang="en-US" dirty="0" smtClean="0">
                <a:solidFill>
                  <a:srgbClr val="C00000"/>
                </a:solidFill>
              </a:rPr>
              <a:t>Douglass was a firm believer in the equality of all people, whether black, female, Native American, or recent immigrant, famously quoted as saying, "I would unite with anybody to do right and with nobody to do wrong.”</a:t>
            </a:r>
            <a:endParaRPr lang="en-US" dirty="0">
              <a:solidFill>
                <a:srgbClr val="C00000"/>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Assignment 1: Chapters 1 &amp; 2</a:t>
            </a:r>
            <a:endParaRPr lang="en-US" dirty="0"/>
          </a:p>
        </p:txBody>
      </p:sp>
      <p:sp>
        <p:nvSpPr>
          <p:cNvPr id="3" name="Content Placeholder 2"/>
          <p:cNvSpPr>
            <a:spLocks noGrp="1"/>
          </p:cNvSpPr>
          <p:nvPr>
            <p:ph idx="1"/>
          </p:nvPr>
        </p:nvSpPr>
        <p:spPr/>
        <p:txBody>
          <a:bodyPr>
            <a:normAutofit fontScale="62500" lnSpcReduction="20000"/>
          </a:bodyPr>
          <a:lstStyle/>
          <a:p>
            <a:pPr marL="514350" indent="-514350">
              <a:buNone/>
            </a:pPr>
            <a:r>
              <a:rPr lang="en-US" dirty="0" smtClean="0"/>
              <a:t>Chapter 1</a:t>
            </a:r>
          </a:p>
          <a:p>
            <a:pPr marL="514350" indent="-514350">
              <a:buFont typeface="+mj-lt"/>
              <a:buAutoNum type="arabicPeriod"/>
            </a:pPr>
            <a:r>
              <a:rPr lang="en-US" dirty="0" smtClean="0"/>
              <a:t>What is Frederick’s last name at birth?</a:t>
            </a:r>
          </a:p>
          <a:p>
            <a:pPr marL="514350" indent="-514350">
              <a:buFont typeface="+mj-lt"/>
              <a:buAutoNum type="arabicPeriod"/>
            </a:pPr>
            <a:r>
              <a:rPr lang="en-US" dirty="0" smtClean="0"/>
              <a:t>Why would slaveholders want to keep a slave ignorant of such a simple thing as the date of his birth? (Education)</a:t>
            </a:r>
          </a:p>
          <a:p>
            <a:pPr marL="514350" indent="-514350">
              <a:buFont typeface="+mj-lt"/>
              <a:buAutoNum type="arabicPeriod"/>
            </a:pPr>
            <a:r>
              <a:rPr lang="en-US" dirty="0" smtClean="0"/>
              <a:t>Who were Frederick’s mother and father?</a:t>
            </a:r>
          </a:p>
          <a:p>
            <a:pPr marL="514350" indent="-514350">
              <a:buFont typeface="+mj-lt"/>
              <a:buAutoNum type="arabicPeriod"/>
            </a:pPr>
            <a:r>
              <a:rPr lang="en-US" dirty="0" smtClean="0"/>
              <a:t>Why does Frederick make the point that a slaveholder who has fathered a child is likely to be tougher on that child?</a:t>
            </a:r>
          </a:p>
          <a:p>
            <a:pPr marL="514350" indent="-514350">
              <a:buFont typeface="+mj-lt"/>
              <a:buAutoNum type="arabicPeriod"/>
            </a:pPr>
            <a:r>
              <a:rPr lang="en-US" dirty="0" smtClean="0"/>
              <a:t>Why does Frederick only rarely see his mother?</a:t>
            </a:r>
          </a:p>
          <a:p>
            <a:pPr marL="514350" indent="-514350">
              <a:buFont typeface="+mj-lt"/>
              <a:buAutoNum type="arabicPeriod"/>
            </a:pPr>
            <a:r>
              <a:rPr lang="en-US" dirty="0" smtClean="0"/>
              <a:t>Is Frederick’s relationship with his mother typical of other slave children?</a:t>
            </a:r>
          </a:p>
          <a:p>
            <a:pPr marL="514350" indent="-514350">
              <a:buFont typeface="+mj-lt"/>
              <a:buAutoNum type="arabicPeriod"/>
            </a:pPr>
            <a:r>
              <a:rPr lang="en-US" dirty="0" smtClean="0"/>
              <a:t>What is the role of the overseer on the plantation?</a:t>
            </a:r>
          </a:p>
          <a:p>
            <a:pPr marL="514350" indent="-514350">
              <a:buFont typeface="+mj-lt"/>
              <a:buAutoNum type="arabicPeriod"/>
            </a:pPr>
            <a:r>
              <a:rPr lang="en-US" dirty="0" smtClean="0"/>
              <a:t>What is the relationship of the slaveholder to the overseer to the slave on the plantation? (History)</a:t>
            </a:r>
          </a:p>
          <a:p>
            <a:pPr marL="514350" indent="-514350">
              <a:buFont typeface="+mj-lt"/>
              <a:buAutoNum type="arabicPeriod"/>
            </a:pPr>
            <a:r>
              <a:rPr lang="en-US" dirty="0" smtClean="0"/>
              <a:t>What do we learn about Plummer, the overseer?</a:t>
            </a:r>
          </a:p>
          <a:p>
            <a:pPr marL="514350" indent="-514350">
              <a:buFont typeface="+mj-lt"/>
              <a:buAutoNum type="arabicPeriod"/>
            </a:pPr>
            <a:r>
              <a:rPr lang="en-US" dirty="0" smtClean="0"/>
              <a:t>Who is Frederick’s first master?</a:t>
            </a:r>
          </a:p>
          <a:p>
            <a:pPr marL="514350" indent="-514350">
              <a:buFont typeface="+mj-lt"/>
              <a:buAutoNum type="arabicPeriod"/>
            </a:pPr>
            <a:r>
              <a:rPr lang="en-US" dirty="0" smtClean="0"/>
              <a:t>Why does Frederick tell the story of Lloyd’s Ned?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Assignment 1: Chapters 1 &amp; 2</a:t>
            </a:r>
            <a:endParaRPr lang="en-US" dirty="0"/>
          </a:p>
        </p:txBody>
      </p:sp>
      <p:sp>
        <p:nvSpPr>
          <p:cNvPr id="3" name="Content Placeholder 2"/>
          <p:cNvSpPr>
            <a:spLocks noGrp="1"/>
          </p:cNvSpPr>
          <p:nvPr>
            <p:ph idx="1"/>
          </p:nvPr>
        </p:nvSpPr>
        <p:spPr/>
        <p:txBody>
          <a:bodyPr>
            <a:normAutofit fontScale="70000" lnSpcReduction="20000"/>
          </a:bodyPr>
          <a:lstStyle/>
          <a:p>
            <a:pPr>
              <a:buNone/>
            </a:pPr>
            <a:r>
              <a:rPr lang="en-US" dirty="0" smtClean="0"/>
              <a:t>Chapter 2</a:t>
            </a:r>
          </a:p>
          <a:p>
            <a:pPr marL="514350" indent="-514350">
              <a:buFont typeface="+mj-lt"/>
              <a:buAutoNum type="arabicPeriod"/>
            </a:pPr>
            <a:r>
              <a:rPr lang="en-US" dirty="0" smtClean="0"/>
              <a:t>Who were the family members of Frederick’s master Colonel Edward Lloyd?</a:t>
            </a:r>
          </a:p>
          <a:p>
            <a:pPr marL="514350" indent="-514350">
              <a:buFont typeface="+mj-lt"/>
              <a:buAutoNum type="arabicPeriod"/>
            </a:pPr>
            <a:r>
              <a:rPr lang="en-US" dirty="0" smtClean="0"/>
              <a:t>What is the relationship of Colonel Lloyd to Frederick’s master?</a:t>
            </a:r>
          </a:p>
          <a:p>
            <a:pPr marL="514350" indent="-514350">
              <a:buFont typeface="+mj-lt"/>
              <a:buAutoNum type="arabicPeriod"/>
            </a:pPr>
            <a:r>
              <a:rPr lang="en-US" dirty="0" smtClean="0"/>
              <a:t>Was there a pecking order among slaves? Explain.</a:t>
            </a:r>
          </a:p>
          <a:p>
            <a:pPr marL="514350" indent="-514350">
              <a:buFont typeface="+mj-lt"/>
              <a:buAutoNum type="arabicPeriod"/>
            </a:pPr>
            <a:r>
              <a:rPr lang="en-US" dirty="0" smtClean="0"/>
              <a:t>Why would a slave whose life on a plantation was very bad fear being sold to a slave-trader?</a:t>
            </a:r>
          </a:p>
          <a:p>
            <a:pPr marL="514350" indent="-514350">
              <a:buFont typeface="+mj-lt"/>
              <a:buAutoNum type="arabicPeriod"/>
            </a:pPr>
            <a:r>
              <a:rPr lang="en-US" dirty="0" smtClean="0"/>
              <a:t>Why was Severe an appropriate name for the overseer? (English)</a:t>
            </a:r>
          </a:p>
          <a:p>
            <a:pPr marL="514350" indent="-514350">
              <a:buFont typeface="+mj-lt"/>
              <a:buAutoNum type="arabicPeriod"/>
            </a:pPr>
            <a:r>
              <a:rPr lang="en-US" dirty="0" smtClean="0"/>
              <a:t>Why is it difficult to find copies of slave songs?</a:t>
            </a:r>
          </a:p>
          <a:p>
            <a:pPr marL="514350" indent="-514350">
              <a:buFont typeface="+mj-lt"/>
              <a:buAutoNum type="arabicPeriod"/>
            </a:pPr>
            <a:r>
              <a:rPr lang="en-US" dirty="0" smtClean="0"/>
              <a:t>Why does Frederick suggest that slaves sing out of sorrow rather than out of joy?</a:t>
            </a:r>
            <a:endParaRPr lang="en-US"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4200</TotalTime>
  <Words>416</Words>
  <Application>Microsoft Office PowerPoint</Application>
  <PresentationFormat>On-screen Show (4:3)</PresentationFormat>
  <Paragraphs>37</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Trek</vt:lpstr>
      <vt:lpstr>Narrative of the Life of Fredrick Douglass</vt:lpstr>
      <vt:lpstr>Background</vt:lpstr>
      <vt:lpstr>Background</vt:lpstr>
      <vt:lpstr>Background</vt:lpstr>
      <vt:lpstr>Assignment 1: Chapters 1 &amp; 2</vt:lpstr>
      <vt:lpstr>Assignment 1: Chapters 1 &amp; 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Roxanne Price</dc:creator>
  <cp:lastModifiedBy>Roxanne Price</cp:lastModifiedBy>
  <cp:revision>38</cp:revision>
  <dcterms:created xsi:type="dcterms:W3CDTF">2012-01-27T14:18:02Z</dcterms:created>
  <dcterms:modified xsi:type="dcterms:W3CDTF">2012-02-03T16:50:39Z</dcterms:modified>
</cp:coreProperties>
</file>