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60" r:id="rId4"/>
    <p:sldId id="262" r:id="rId5"/>
    <p:sldId id="263" r:id="rId6"/>
    <p:sldId id="264" r:id="rId7"/>
    <p:sldId id="257"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D16B297-A0F5-4669-BE6C-0FF79575675A}" type="datetimeFigureOut">
              <a:rPr lang="en-US" smtClean="0"/>
              <a:pPr/>
              <a:t>2/3/2012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AE7AAF4-0EFD-4917-915C-E50CACEAC9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16B297-A0F5-4669-BE6C-0FF79575675A}" type="datetimeFigureOut">
              <a:rPr lang="en-US" smtClean="0"/>
              <a:pPr/>
              <a:t>2/3/2012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AE7AAF4-0EFD-4917-915C-E50CACEAC9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D16B297-A0F5-4669-BE6C-0FF79575675A}" type="datetimeFigureOut">
              <a:rPr lang="en-US" smtClean="0"/>
              <a:pPr/>
              <a:t>2/3/2012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AE7AAF4-0EFD-4917-915C-E50CACEAC92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D16B297-A0F5-4669-BE6C-0FF79575675A}" type="datetimeFigureOut">
              <a:rPr lang="en-US" smtClean="0"/>
              <a:pPr/>
              <a:t>2/3/2012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D16B297-A0F5-4669-BE6C-0FF79575675A}" type="datetimeFigureOut">
              <a:rPr lang="en-US" smtClean="0"/>
              <a:pPr/>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AE7AAF4-0EFD-4917-915C-E50CACEAC92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D16B297-A0F5-4669-BE6C-0FF79575675A}" type="datetimeFigureOut">
              <a:rPr lang="en-US" smtClean="0"/>
              <a:pPr/>
              <a:t>2/3/2012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D16B297-A0F5-4669-BE6C-0FF79575675A}" type="datetimeFigureOut">
              <a:rPr lang="en-US" smtClean="0"/>
              <a:pPr/>
              <a:t>2/3/2012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16B297-A0F5-4669-BE6C-0FF79575675A}" type="datetimeFigureOut">
              <a:rPr lang="en-US" smtClean="0"/>
              <a:pPr/>
              <a:t>2/3/2012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AE7AAF4-0EFD-4917-915C-E50CACEAC92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D16B297-A0F5-4669-BE6C-0FF79575675A}" type="datetimeFigureOut">
              <a:rPr lang="en-US" smtClean="0"/>
              <a:pPr/>
              <a:t>2/3/2012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AE7AAF4-0EFD-4917-915C-E50CACEAC92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www.archive.org/details/EDIS-SRP-0196-01" TargetMode="External"/><Relationship Id="rId2" Type="http://schemas.openxmlformats.org/officeDocument/2006/relationships/slideLayout" Target="../slideLayouts/slideLayout4.xml"/><Relationship Id="rId1" Type="http://schemas.openxmlformats.org/officeDocument/2006/relationships/audio" Target="file:///C:\Users\Roxanne%20Price\Desktop\swinglow.mp3"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181600"/>
            <a:ext cx="8458200" cy="894186"/>
          </a:xfrm>
        </p:spPr>
        <p:txBody>
          <a:bodyPr>
            <a:normAutofit/>
          </a:bodyPr>
          <a:lstStyle/>
          <a:p>
            <a:r>
              <a:rPr lang="en-US" sz="2800" dirty="0" smtClean="0"/>
              <a:t>Narrative of the Life of Fredrick Douglass</a:t>
            </a:r>
            <a:endParaRPr lang="en-US" sz="2800" dirty="0"/>
          </a:p>
        </p:txBody>
      </p:sp>
      <p:sp>
        <p:nvSpPr>
          <p:cNvPr id="3" name="Subtitle 2"/>
          <p:cNvSpPr>
            <a:spLocks noGrp="1"/>
          </p:cNvSpPr>
          <p:nvPr>
            <p:ph type="subTitle" idx="1"/>
          </p:nvPr>
        </p:nvSpPr>
        <p:spPr>
          <a:xfrm>
            <a:off x="381000" y="4648200"/>
            <a:ext cx="8458200" cy="533400"/>
          </a:xfrm>
        </p:spPr>
        <p:txBody>
          <a:bodyPr/>
          <a:lstStyle/>
          <a:p>
            <a:r>
              <a:rPr lang="en-US" dirty="0" smtClean="0"/>
              <a:t>Lecture 2: Music and Slavery </a:t>
            </a:r>
            <a:r>
              <a:rPr lang="en-US" smtClean="0"/>
              <a:t>in the United States </a:t>
            </a:r>
            <a:endParaRPr lang="en-US" dirty="0"/>
          </a:p>
        </p:txBody>
      </p:sp>
      <p:pic>
        <p:nvPicPr>
          <p:cNvPr id="4" name="Picture 3" descr="frederick-douglass-john-lautermilch.jpg"/>
          <p:cNvPicPr>
            <a:picLocks noChangeAspect="1"/>
          </p:cNvPicPr>
          <p:nvPr/>
        </p:nvPicPr>
        <p:blipFill>
          <a:blip r:embed="rId2" cstate="print"/>
          <a:stretch>
            <a:fillRect/>
          </a:stretch>
        </p:blipFill>
        <p:spPr>
          <a:xfrm>
            <a:off x="1828800" y="152400"/>
            <a:ext cx="5715000" cy="42490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&amp; Slavery</a:t>
            </a:r>
            <a:endParaRPr lang="en-US" dirty="0"/>
          </a:p>
        </p:txBody>
      </p:sp>
      <p:sp>
        <p:nvSpPr>
          <p:cNvPr id="3" name="Content Placeholder 2"/>
          <p:cNvSpPr>
            <a:spLocks noGrp="1"/>
          </p:cNvSpPr>
          <p:nvPr>
            <p:ph sz="half" idx="1"/>
          </p:nvPr>
        </p:nvSpPr>
        <p:spPr/>
        <p:txBody>
          <a:bodyPr>
            <a:normAutofit/>
          </a:bodyPr>
          <a:lstStyle/>
          <a:p>
            <a:r>
              <a:rPr lang="en-US" dirty="0" smtClean="0"/>
              <a:t>In his narrative, Frederick Douglass recorded how slaves "would make the dense old woods, for miles around, reverberate with their wild songs, revealing at once the highest joy and the deepest sadness.”</a:t>
            </a:r>
            <a:endParaRPr lang="en-US" dirty="0"/>
          </a:p>
        </p:txBody>
      </p:sp>
      <p:pic>
        <p:nvPicPr>
          <p:cNvPr id="5" name="Content Placeholder 4" descr="Juneteenth-SlaveDanceand_Music1.jpg"/>
          <p:cNvPicPr>
            <a:picLocks noGrp="1" noChangeAspect="1"/>
          </p:cNvPicPr>
          <p:nvPr>
            <p:ph sz="half" idx="2"/>
          </p:nvPr>
        </p:nvPicPr>
        <p:blipFill>
          <a:blip r:embed="rId2" cstate="print"/>
          <a:stretch>
            <a:fillRect/>
          </a:stretch>
        </p:blipFill>
        <p:spPr>
          <a:xfrm>
            <a:off x="4572000" y="2209800"/>
            <a:ext cx="4343400" cy="276707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&amp; slavery</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The music was often coded when it was used for communication, and this was one of the many ways that illuminate the defiance of the slaves.</a:t>
            </a:r>
          </a:p>
          <a:p>
            <a:r>
              <a:rPr lang="en-US" dirty="0" smtClean="0"/>
              <a:t>Nat Turner and his rebels killed over 50 slave masters in Southampton, Va., in 1831.</a:t>
            </a:r>
          </a:p>
          <a:p>
            <a:r>
              <a:rPr lang="en-US" dirty="0" smtClean="0"/>
              <a:t>There was the multi-racial attack on Harper’s Ferry in 1859 led by John Brown. </a:t>
            </a:r>
          </a:p>
          <a:p>
            <a:r>
              <a:rPr lang="en-US" dirty="0" smtClean="0"/>
              <a:t>Along with these rebellions there were work stoppages and everyday acts of defiance.</a:t>
            </a:r>
            <a:endParaRPr lang="en-US" dirty="0"/>
          </a:p>
        </p:txBody>
      </p:sp>
      <p:pic>
        <p:nvPicPr>
          <p:cNvPr id="5" name="Content Placeholder 4" descr="rebellion.jpg"/>
          <p:cNvPicPr>
            <a:picLocks noGrp="1" noChangeAspect="1"/>
          </p:cNvPicPr>
          <p:nvPr>
            <p:ph sz="half" idx="2"/>
          </p:nvPr>
        </p:nvPicPr>
        <p:blipFill>
          <a:blip r:embed="rId2" cstate="print"/>
          <a:stretch>
            <a:fillRect/>
          </a:stretch>
        </p:blipFill>
        <p:spPr>
          <a:xfrm>
            <a:off x="4648200" y="1676400"/>
            <a:ext cx="4343400" cy="325755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&amp; Slavery</a:t>
            </a:r>
            <a:endParaRPr lang="en-US" dirty="0"/>
          </a:p>
        </p:txBody>
      </p:sp>
      <p:sp>
        <p:nvSpPr>
          <p:cNvPr id="3" name="Content Placeholder 2"/>
          <p:cNvSpPr>
            <a:spLocks noGrp="1"/>
          </p:cNvSpPr>
          <p:nvPr>
            <p:ph idx="1"/>
          </p:nvPr>
        </p:nvSpPr>
        <p:spPr/>
        <p:txBody>
          <a:bodyPr>
            <a:normAutofit fontScale="70000" lnSpcReduction="20000"/>
          </a:bodyPr>
          <a:lstStyle/>
          <a:p>
            <a:r>
              <a:rPr lang="en-US" sz="3400" dirty="0" smtClean="0"/>
              <a:t>The codes of the first negro spirituals are often related with an escape to a free country. For example, a “home” is a safe place where everyone can live free. So, a “</a:t>
            </a:r>
            <a:r>
              <a:rPr lang="en-US" sz="3400" dirty="0" smtClean="0">
                <a:solidFill>
                  <a:srgbClr val="FF0000"/>
                </a:solidFill>
              </a:rPr>
              <a:t>home</a:t>
            </a:r>
            <a:r>
              <a:rPr lang="en-US" sz="3400" dirty="0" smtClean="0"/>
              <a:t>” can mean Heaven, but it covertly means a sweet and free country, a </a:t>
            </a:r>
            <a:r>
              <a:rPr lang="en-US" sz="3400" dirty="0" smtClean="0">
                <a:solidFill>
                  <a:srgbClr val="FF0000"/>
                </a:solidFill>
              </a:rPr>
              <a:t>haven for slaves</a:t>
            </a:r>
            <a:r>
              <a:rPr lang="en-US" sz="3400" dirty="0" smtClean="0"/>
              <a:t>.</a:t>
            </a:r>
          </a:p>
          <a:p>
            <a:r>
              <a:rPr lang="en-US" sz="3400" dirty="0" smtClean="0"/>
              <a:t>The ways used by fugitives </a:t>
            </a:r>
            <a:r>
              <a:rPr lang="en-US" sz="3400" dirty="0" smtClean="0">
                <a:solidFill>
                  <a:srgbClr val="0070C0"/>
                </a:solidFill>
              </a:rPr>
              <a:t>running</a:t>
            </a:r>
            <a:r>
              <a:rPr lang="en-US" sz="3400" dirty="0" smtClean="0"/>
              <a:t> to a free country were riding a “</a:t>
            </a:r>
            <a:r>
              <a:rPr lang="en-US" sz="3400" dirty="0" smtClean="0">
                <a:solidFill>
                  <a:srgbClr val="0070C0"/>
                </a:solidFill>
              </a:rPr>
              <a:t>chariot</a:t>
            </a:r>
            <a:r>
              <a:rPr lang="en-US" sz="3400" dirty="0" smtClean="0"/>
              <a:t>” or a “</a:t>
            </a:r>
            <a:r>
              <a:rPr lang="en-US" sz="3400" dirty="0" smtClean="0">
                <a:solidFill>
                  <a:srgbClr val="0070C0"/>
                </a:solidFill>
              </a:rPr>
              <a:t>train</a:t>
            </a:r>
            <a:r>
              <a:rPr lang="en-US" sz="3400" dirty="0" smtClean="0"/>
              <a:t>”.</a:t>
            </a:r>
          </a:p>
          <a:p>
            <a:r>
              <a:rPr lang="en-US" sz="3400" dirty="0" smtClean="0"/>
              <a:t>The negro spirituals “</a:t>
            </a:r>
            <a:r>
              <a:rPr lang="en-US" sz="3400" dirty="0" smtClean="0">
                <a:solidFill>
                  <a:srgbClr val="7030A0"/>
                </a:solidFill>
              </a:rPr>
              <a:t>The Gospel Train</a:t>
            </a:r>
            <a:r>
              <a:rPr lang="en-US" sz="3400" dirty="0" smtClean="0"/>
              <a:t>” and “</a:t>
            </a:r>
            <a:r>
              <a:rPr lang="en-US" sz="3400" dirty="0" smtClean="0">
                <a:solidFill>
                  <a:srgbClr val="7030A0"/>
                </a:solidFill>
              </a:rPr>
              <a:t>Swing low, sweet chariot</a:t>
            </a:r>
            <a:r>
              <a:rPr lang="en-US" sz="3400" dirty="0" smtClean="0"/>
              <a:t>” which directly refer to the Underground Railroad, an informal organization who helped many slaves to flee.</a:t>
            </a:r>
          </a:p>
          <a:p>
            <a:r>
              <a:rPr lang="en-US" sz="3400" dirty="0" smtClean="0"/>
              <a:t>The words of  “The Gospel train” are “She is coming… Get onboard… There’s room for many more”.  This is a direct call to go way, by riding a “train” which stops at “stations”</a:t>
            </a:r>
          </a:p>
          <a:p>
            <a:endParaRPr lang="en-US" dirty="0">
              <a:solidFill>
                <a:srgbClr val="0070C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&amp; Slavery</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“Swing low, sweet chariot” refers to Ripley, a “station” of the Underground Railroad, where fugitive slaves were welcome. </a:t>
            </a:r>
          </a:p>
          <a:p>
            <a:r>
              <a:rPr lang="en-US" dirty="0" smtClean="0"/>
              <a:t>This town is atop a hill, by Ohio River, which is not easy to cross. So, to reach this place, fugitives had to wait for help coming from the hill. </a:t>
            </a:r>
          </a:p>
          <a:p>
            <a:r>
              <a:rPr lang="en-US" dirty="0" smtClean="0"/>
              <a:t>The picture is of a house used in the Underground Railroad in Ripley, Ohio. (Reverend John Rankin &amp; Jean Rankin Home Ripley, Ohio)</a:t>
            </a:r>
            <a:endParaRPr lang="en-US" dirty="0"/>
          </a:p>
        </p:txBody>
      </p:sp>
      <p:pic>
        <p:nvPicPr>
          <p:cNvPr id="5" name="Content Placeholder 4" descr="ripley.jpg"/>
          <p:cNvPicPr>
            <a:picLocks noGrp="1" noChangeAspect="1"/>
          </p:cNvPicPr>
          <p:nvPr>
            <p:ph sz="half" idx="2"/>
          </p:nvPr>
        </p:nvPicPr>
        <p:blipFill>
          <a:blip r:embed="rId2" cstate="print"/>
          <a:stretch>
            <a:fillRect/>
          </a:stretch>
        </p:blipFill>
        <p:spPr>
          <a:xfrm>
            <a:off x="4876800" y="1828800"/>
            <a:ext cx="3810000" cy="28575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 &amp; Slavery</a:t>
            </a:r>
            <a:endParaRPr lang="en-US" dirty="0"/>
          </a:p>
        </p:txBody>
      </p:sp>
      <p:sp>
        <p:nvSpPr>
          <p:cNvPr id="3" name="Content Placeholder 2"/>
          <p:cNvSpPr>
            <a:spLocks noGrp="1"/>
          </p:cNvSpPr>
          <p:nvPr>
            <p:ph sz="half" idx="1"/>
          </p:nvPr>
        </p:nvSpPr>
        <p:spPr/>
        <p:txBody>
          <a:bodyPr>
            <a:normAutofit fontScale="40000" lnSpcReduction="20000"/>
          </a:bodyPr>
          <a:lstStyle/>
          <a:p>
            <a:pPr>
              <a:buNone/>
            </a:pPr>
            <a:r>
              <a:rPr lang="en-US" sz="5000" dirty="0" smtClean="0"/>
              <a:t>“Swing low, sweet chariot”</a:t>
            </a:r>
          </a:p>
          <a:p>
            <a:pPr>
              <a:buNone/>
            </a:pPr>
            <a:r>
              <a:rPr lang="en-US" sz="4000" dirty="0" smtClean="0"/>
              <a:t>Chorus:</a:t>
            </a:r>
          </a:p>
          <a:p>
            <a:pPr>
              <a:buNone/>
            </a:pPr>
            <a:r>
              <a:rPr lang="en-US" sz="4000" i="1" dirty="0" smtClean="0"/>
              <a:t>Swing low, sweet chariot</a:t>
            </a:r>
            <a:r>
              <a:rPr lang="en-US" sz="4000" dirty="0" smtClean="0"/>
              <a:t/>
            </a:r>
            <a:br>
              <a:rPr lang="en-US" sz="4000" dirty="0" smtClean="0"/>
            </a:br>
            <a:r>
              <a:rPr lang="en-US" sz="4000" i="1" dirty="0" smtClean="0"/>
              <a:t>Coming for to carry me home,</a:t>
            </a:r>
            <a:r>
              <a:rPr lang="en-US" sz="4000" dirty="0" smtClean="0"/>
              <a:t/>
            </a:r>
            <a:br>
              <a:rPr lang="en-US" sz="4000" dirty="0" smtClean="0"/>
            </a:br>
            <a:r>
              <a:rPr lang="en-US" sz="4000" i="1" dirty="0" smtClean="0"/>
              <a:t>Swing low, sweet chariot,</a:t>
            </a:r>
            <a:r>
              <a:rPr lang="en-US" sz="4000" dirty="0" smtClean="0"/>
              <a:t/>
            </a:r>
            <a:br>
              <a:rPr lang="en-US" sz="4000" dirty="0" smtClean="0"/>
            </a:br>
            <a:r>
              <a:rPr lang="en-US" sz="4000" i="1" dirty="0" smtClean="0"/>
              <a:t>Coming for to carry me home.</a:t>
            </a:r>
          </a:p>
          <a:p>
            <a:pPr>
              <a:buNone/>
            </a:pPr>
            <a:endParaRPr lang="en-US" sz="4000" dirty="0" smtClean="0"/>
          </a:p>
          <a:p>
            <a:pPr>
              <a:buNone/>
            </a:pPr>
            <a:r>
              <a:rPr lang="en-US" sz="4000" dirty="0" smtClean="0"/>
              <a:t>I looked over Jordan, and what did I see</a:t>
            </a:r>
            <a:br>
              <a:rPr lang="en-US" sz="4000" dirty="0" smtClean="0"/>
            </a:br>
            <a:r>
              <a:rPr lang="en-US" sz="4000" dirty="0" smtClean="0"/>
              <a:t>Coming for to carry me home?</a:t>
            </a:r>
            <a:br>
              <a:rPr lang="en-US" sz="4000" dirty="0" smtClean="0"/>
            </a:br>
            <a:r>
              <a:rPr lang="en-US" sz="4000" dirty="0" smtClean="0"/>
              <a:t>A band of angels coming after me,</a:t>
            </a:r>
            <a:br>
              <a:rPr lang="en-US" sz="4000" dirty="0" smtClean="0"/>
            </a:br>
            <a:r>
              <a:rPr lang="en-US" sz="4000" dirty="0" smtClean="0"/>
              <a:t>Coming for to carry me home.</a:t>
            </a:r>
          </a:p>
          <a:p>
            <a:pPr>
              <a:buNone/>
            </a:pPr>
            <a:endParaRPr lang="en-US" sz="4000" dirty="0" smtClean="0"/>
          </a:p>
          <a:p>
            <a:pPr>
              <a:buNone/>
            </a:pPr>
            <a:r>
              <a:rPr lang="en-US" sz="4000" i="1" dirty="0" smtClean="0"/>
              <a:t>Chorus</a:t>
            </a:r>
          </a:p>
          <a:p>
            <a:pPr>
              <a:buNone/>
            </a:pPr>
            <a:endParaRPr lang="en-US" sz="4000" dirty="0" smtClean="0"/>
          </a:p>
          <a:p>
            <a:pPr>
              <a:buNone/>
            </a:pPr>
            <a:r>
              <a:rPr lang="en-US" sz="4000" dirty="0" smtClean="0"/>
              <a:t>Sometimes I'm up, and sometimes I'm down,</a:t>
            </a:r>
            <a:br>
              <a:rPr lang="en-US" sz="4000" dirty="0" smtClean="0"/>
            </a:br>
            <a:r>
              <a:rPr lang="en-US" sz="4000" dirty="0" smtClean="0"/>
              <a:t>(Coming for to carry me home)</a:t>
            </a:r>
            <a:br>
              <a:rPr lang="en-US" sz="4000" dirty="0" smtClean="0"/>
            </a:br>
            <a:r>
              <a:rPr lang="en-US" sz="4000" dirty="0" smtClean="0"/>
              <a:t>But still my soul feels heavenly bound.</a:t>
            </a:r>
            <a:br>
              <a:rPr lang="en-US" sz="4000" dirty="0" smtClean="0"/>
            </a:br>
            <a:r>
              <a:rPr lang="en-US" sz="4000" dirty="0" smtClean="0"/>
              <a:t>(Coming for to carry me home)</a:t>
            </a:r>
          </a:p>
          <a:p>
            <a:pPr>
              <a:buNone/>
            </a:pPr>
            <a:endParaRPr lang="en-US" dirty="0"/>
          </a:p>
        </p:txBody>
      </p:sp>
      <p:sp>
        <p:nvSpPr>
          <p:cNvPr id="4" name="Content Placeholder 3"/>
          <p:cNvSpPr>
            <a:spLocks noGrp="1"/>
          </p:cNvSpPr>
          <p:nvPr>
            <p:ph sz="half" idx="2"/>
          </p:nvPr>
        </p:nvSpPr>
        <p:spPr/>
        <p:txBody>
          <a:bodyPr>
            <a:normAutofit fontScale="40000" lnSpcReduction="20000"/>
          </a:bodyPr>
          <a:lstStyle/>
          <a:p>
            <a:endParaRPr lang="en-US" dirty="0" smtClean="0">
              <a:hlinkClick r:id="rId3"/>
            </a:endParaRPr>
          </a:p>
          <a:p>
            <a:pPr>
              <a:buNone/>
            </a:pPr>
            <a:r>
              <a:rPr lang="en-US" sz="4000" i="1" dirty="0" smtClean="0"/>
              <a:t>Chorus</a:t>
            </a:r>
          </a:p>
          <a:p>
            <a:pPr>
              <a:buNone/>
            </a:pPr>
            <a:endParaRPr lang="en-US" sz="4000" dirty="0" smtClean="0"/>
          </a:p>
          <a:p>
            <a:pPr>
              <a:buNone/>
            </a:pPr>
            <a:r>
              <a:rPr lang="en-US" sz="4000" dirty="0" smtClean="0"/>
              <a:t>The brightest day that I can say,</a:t>
            </a:r>
            <a:br>
              <a:rPr lang="en-US" sz="4000" dirty="0" smtClean="0"/>
            </a:br>
            <a:r>
              <a:rPr lang="en-US" sz="4000" dirty="0" smtClean="0"/>
              <a:t>(Coming for to carry me home)</a:t>
            </a:r>
            <a:br>
              <a:rPr lang="en-US" sz="4000" dirty="0" smtClean="0"/>
            </a:br>
            <a:r>
              <a:rPr lang="en-US" sz="4000" dirty="0" smtClean="0"/>
              <a:t>When Jesus washed my sins away.</a:t>
            </a:r>
            <a:br>
              <a:rPr lang="en-US" sz="4000" dirty="0" smtClean="0"/>
            </a:br>
            <a:r>
              <a:rPr lang="en-US" sz="4000" dirty="0" smtClean="0"/>
              <a:t>(Coming for to carry me home)</a:t>
            </a:r>
          </a:p>
          <a:p>
            <a:pPr>
              <a:buNone/>
            </a:pPr>
            <a:r>
              <a:rPr lang="en-US" sz="4000" i="1" dirty="0" smtClean="0"/>
              <a:t>Chorus</a:t>
            </a:r>
            <a:endParaRPr lang="en-US" sz="4000" dirty="0" smtClean="0"/>
          </a:p>
          <a:p>
            <a:pPr>
              <a:buNone/>
            </a:pPr>
            <a:endParaRPr lang="en-US" sz="4000" dirty="0" smtClean="0"/>
          </a:p>
          <a:p>
            <a:pPr>
              <a:buNone/>
            </a:pPr>
            <a:r>
              <a:rPr lang="en-US" sz="4000" smtClean="0"/>
              <a:t>If </a:t>
            </a:r>
            <a:r>
              <a:rPr lang="en-US" sz="4000" dirty="0" smtClean="0"/>
              <a:t>I get there before you do,</a:t>
            </a:r>
            <a:br>
              <a:rPr lang="en-US" sz="4000" dirty="0" smtClean="0"/>
            </a:br>
            <a:r>
              <a:rPr lang="en-US" sz="4000" dirty="0" smtClean="0"/>
              <a:t>(Coming for to carry me home)</a:t>
            </a:r>
            <a:br>
              <a:rPr lang="en-US" sz="4000" dirty="0" smtClean="0"/>
            </a:br>
            <a:r>
              <a:rPr lang="en-US" sz="4000" dirty="0" smtClean="0"/>
              <a:t>I'll cut a hole and pull you through.</a:t>
            </a:r>
            <a:br>
              <a:rPr lang="en-US" sz="4000" dirty="0" smtClean="0"/>
            </a:br>
            <a:r>
              <a:rPr lang="en-US" sz="4000" dirty="0" smtClean="0"/>
              <a:t>(Coming for to carry me home)</a:t>
            </a:r>
          </a:p>
          <a:p>
            <a:pPr>
              <a:buNone/>
            </a:pPr>
            <a:r>
              <a:rPr lang="en-US" sz="4000" i="1" dirty="0" smtClean="0"/>
              <a:t>Chorus</a:t>
            </a:r>
            <a:endParaRPr lang="en-US" sz="4000" dirty="0" smtClean="0"/>
          </a:p>
          <a:p>
            <a:pPr>
              <a:buNone/>
            </a:pPr>
            <a:r>
              <a:rPr lang="en-US" sz="4000" dirty="0" smtClean="0"/>
              <a:t>If you get there before I do,</a:t>
            </a:r>
            <a:br>
              <a:rPr lang="en-US" sz="4000" dirty="0" smtClean="0"/>
            </a:br>
            <a:r>
              <a:rPr lang="en-US" sz="4000" dirty="0" smtClean="0"/>
              <a:t>(Coming for to carry me home)</a:t>
            </a:r>
            <a:br>
              <a:rPr lang="en-US" sz="4000" dirty="0" smtClean="0"/>
            </a:br>
            <a:r>
              <a:rPr lang="en-US" sz="4000" dirty="0" smtClean="0"/>
              <a:t>Tell all my friends I'm coming too.</a:t>
            </a:r>
            <a:br>
              <a:rPr lang="en-US" sz="4000" dirty="0" smtClean="0"/>
            </a:br>
            <a:r>
              <a:rPr lang="en-US" sz="4000" dirty="0" smtClean="0"/>
              <a:t>(Coming for to carry me home)</a:t>
            </a:r>
          </a:p>
          <a:p>
            <a:pPr>
              <a:buNone/>
            </a:pPr>
            <a:r>
              <a:rPr lang="en-US" sz="4000" i="1" dirty="0" smtClean="0"/>
              <a:t>Chorus</a:t>
            </a:r>
            <a:endParaRPr lang="en-US" sz="4000" dirty="0" smtClean="0"/>
          </a:p>
          <a:p>
            <a:endParaRPr lang="en-US" dirty="0" smtClean="0">
              <a:hlinkClick r:id="rId3"/>
            </a:endParaRPr>
          </a:p>
          <a:p>
            <a:endParaRPr lang="en-US" dirty="0" smtClean="0">
              <a:hlinkClick r:id="rId3"/>
            </a:endParaRPr>
          </a:p>
          <a:p>
            <a:r>
              <a:rPr lang="en-US" dirty="0" smtClean="0">
                <a:hlinkClick r:id="rId3"/>
              </a:rPr>
              <a:t>http://www.archive.org/details/EDIS-SRP-0196-01</a:t>
            </a:r>
            <a:endParaRPr lang="en-US" dirty="0" smtClean="0"/>
          </a:p>
          <a:p>
            <a:endParaRPr lang="en-US" dirty="0" smtClean="0"/>
          </a:p>
          <a:p>
            <a:endParaRPr lang="en-US" dirty="0"/>
          </a:p>
        </p:txBody>
      </p:sp>
      <p:pic>
        <p:nvPicPr>
          <p:cNvPr id="5" name="swinglow.mp3">
            <a:hlinkClick r:id="" action="ppaction://media"/>
          </p:cNvPr>
          <p:cNvPicPr>
            <a:picLocks noRot="1" noChangeAspect="1"/>
          </p:cNvPicPr>
          <p:nvPr>
            <a:audioFile r:link="rId1"/>
          </p:nvPr>
        </p:nvPicPr>
        <p:blipFill>
          <a:blip r:embed="rId4" cstate="print"/>
          <a:stretch>
            <a:fillRect/>
          </a:stretch>
        </p:blipFill>
        <p:spPr>
          <a:xfrm>
            <a:off x="3429000" y="1600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3798"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2: Chapters 3&amp;4</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Chapter 3</a:t>
            </a:r>
          </a:p>
          <a:p>
            <a:pPr marL="514350" indent="-514350">
              <a:buFont typeface="+mj-lt"/>
              <a:buAutoNum type="arabicPeriod"/>
            </a:pPr>
            <a:r>
              <a:rPr lang="en-US" dirty="0" smtClean="0"/>
              <a:t>How did Colonel Lloyd keep the slave boys from taking his fruit?</a:t>
            </a:r>
          </a:p>
          <a:p>
            <a:pPr marL="514350" indent="-514350">
              <a:buFont typeface="+mj-lt"/>
              <a:buAutoNum type="arabicPeriod"/>
            </a:pPr>
            <a:r>
              <a:rPr lang="en-US" dirty="0" smtClean="0"/>
              <a:t>Why was it particularly difficult to be the slaves in charge of Colonel Lloyd’s horses?</a:t>
            </a:r>
          </a:p>
          <a:p>
            <a:pPr marL="514350" indent="-514350">
              <a:buFont typeface="+mj-lt"/>
              <a:buAutoNum type="arabicPeriod"/>
            </a:pPr>
            <a:r>
              <a:rPr lang="en-US" dirty="0" smtClean="0"/>
              <a:t>What is ironic about Colonel Lloyd’s treatment of his horses compared to the treatment of his slaves? (English) *</a:t>
            </a:r>
          </a:p>
          <a:p>
            <a:pPr marL="514350" indent="-514350">
              <a:buFont typeface="+mj-lt"/>
              <a:buAutoNum type="arabicPeriod"/>
            </a:pPr>
            <a:r>
              <a:rPr lang="en-US" dirty="0" smtClean="0"/>
              <a:t>What happened to the slave who told Colonel Lloyd the truth about his master?</a:t>
            </a:r>
          </a:p>
          <a:p>
            <a:pPr marL="514350" indent="-514350">
              <a:buFont typeface="+mj-lt"/>
              <a:buAutoNum type="arabicPeriod"/>
            </a:pPr>
            <a:r>
              <a:rPr lang="en-US" dirty="0" smtClean="0"/>
              <a:t>What is a maxim? (English)</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2: Chapters 3&amp;4</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Chapter 4</a:t>
            </a:r>
          </a:p>
          <a:p>
            <a:pPr marL="514350" indent="-514350">
              <a:buFont typeface="+mj-lt"/>
              <a:buAutoNum type="arabicPeriod"/>
            </a:pPr>
            <a:r>
              <a:rPr lang="en-US" dirty="0" smtClean="0"/>
              <a:t>Why is Mr. Austin Gore a “first-rate overseer”? What is the irony of this description of him? What is ironic about his name? (English)</a:t>
            </a:r>
          </a:p>
          <a:p>
            <a:pPr marL="514350" indent="-514350">
              <a:buFont typeface="+mj-lt"/>
              <a:buAutoNum type="arabicPeriod"/>
            </a:pPr>
            <a:r>
              <a:rPr lang="en-US" dirty="0" smtClean="0"/>
              <a:t>What reason does Mr. Gore give for killing </a:t>
            </a:r>
            <a:r>
              <a:rPr lang="en-US" dirty="0" err="1" smtClean="0"/>
              <a:t>Demby</a:t>
            </a:r>
            <a:r>
              <a:rPr lang="en-US" dirty="0" smtClean="0"/>
              <a:t> the slave?</a:t>
            </a:r>
          </a:p>
          <a:p>
            <a:pPr marL="514350" indent="-514350">
              <a:buFont typeface="+mj-lt"/>
              <a:buAutoNum type="arabicPeriod"/>
            </a:pPr>
            <a:r>
              <a:rPr lang="en-US" dirty="0" smtClean="0"/>
              <a:t>What other examples does Frederick give of his statement “that killing a slave, or any colored person,... is not treated as a crime, either by the courts or the community” (p. 41)? (History)*</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4241</TotalTime>
  <Words>517</Words>
  <Application>Microsoft Office PowerPoint</Application>
  <PresentationFormat>On-screen Show (4:3)</PresentationFormat>
  <Paragraphs>53</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Trek</vt:lpstr>
      <vt:lpstr>Narrative of the Life of Fredrick Douglass</vt:lpstr>
      <vt:lpstr>Music &amp; Slavery</vt:lpstr>
      <vt:lpstr>Music &amp; slavery</vt:lpstr>
      <vt:lpstr>Music &amp; Slavery</vt:lpstr>
      <vt:lpstr>Music &amp; Slavery</vt:lpstr>
      <vt:lpstr>Music &amp; Slavery</vt:lpstr>
      <vt:lpstr>Assignment 2: Chapters 3&amp;4</vt:lpstr>
      <vt:lpstr>Assignment 2: Chapters 3&amp;4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Roxanne Price</dc:creator>
  <cp:lastModifiedBy>Roxanne Price</cp:lastModifiedBy>
  <cp:revision>42</cp:revision>
  <dcterms:created xsi:type="dcterms:W3CDTF">2012-01-27T14:18:02Z</dcterms:created>
  <dcterms:modified xsi:type="dcterms:W3CDTF">2012-02-03T16:51:02Z</dcterms:modified>
</cp:coreProperties>
</file>