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9" r:id="rId3"/>
    <p:sldId id="260" r:id="rId4"/>
    <p:sldId id="261" r:id="rId5"/>
    <p:sldId id="262" r:id="rId6"/>
    <p:sldId id="263" r:id="rId7"/>
    <p:sldId id="264" r:id="rId8"/>
    <p:sldId id="265" r:id="rId9"/>
    <p:sldId id="266" r:id="rId10"/>
    <p:sldId id="257" r:id="rId11"/>
    <p:sldId id="25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6D16B297-A0F5-4669-BE6C-0FF79575675A}" type="datetimeFigureOut">
              <a:rPr lang="en-US" smtClean="0"/>
              <a:pPr/>
              <a:t>2/3/2012</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BAE7AAF4-0EFD-4917-915C-E50CACEAC92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16B297-A0F5-4669-BE6C-0FF79575675A}" type="datetimeFigureOut">
              <a:rPr lang="en-US" smtClean="0"/>
              <a:pPr/>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16B297-A0F5-4669-BE6C-0FF79575675A}" type="datetimeFigureOut">
              <a:rPr lang="en-US" smtClean="0"/>
              <a:pPr/>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D16B297-A0F5-4669-BE6C-0FF79575675A}" type="datetimeFigureOut">
              <a:rPr lang="en-US" smtClean="0"/>
              <a:pPr/>
              <a:t>2/3/2012</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BAE7AAF4-0EFD-4917-915C-E50CACEAC92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6D16B297-A0F5-4669-BE6C-0FF79575675A}" type="datetimeFigureOut">
              <a:rPr lang="en-US" smtClean="0"/>
              <a:pPr/>
              <a:t>2/3/2012</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BAE7AAF4-0EFD-4917-915C-E50CACEAC929}"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6D16B297-A0F5-4669-BE6C-0FF79575675A}" type="datetimeFigureOut">
              <a:rPr lang="en-US" smtClean="0"/>
              <a:pPr/>
              <a:t>2/3/2012</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6D16B297-A0F5-4669-BE6C-0FF79575675A}" type="datetimeFigureOut">
              <a:rPr lang="en-US" smtClean="0"/>
              <a:pPr/>
              <a:t>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BAE7AAF4-0EFD-4917-915C-E50CACEAC929}"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D16B297-A0F5-4669-BE6C-0FF79575675A}" type="datetimeFigureOut">
              <a:rPr lang="en-US" smtClean="0"/>
              <a:pPr/>
              <a:t>2/3/2012</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D16B297-A0F5-4669-BE6C-0FF79575675A}" type="datetimeFigureOut">
              <a:rPr lang="en-US" smtClean="0"/>
              <a:pPr/>
              <a:t>2/3/2012</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D16B297-A0F5-4669-BE6C-0FF79575675A}" type="datetimeFigureOut">
              <a:rPr lang="en-US" smtClean="0"/>
              <a:pPr/>
              <a:t>2/3/2012</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E7AAF4-0EFD-4917-915C-E50CACEAC92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6D16B297-A0F5-4669-BE6C-0FF79575675A}" type="datetimeFigureOut">
              <a:rPr lang="en-US" smtClean="0"/>
              <a:pPr/>
              <a:t>2/3/2012</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BAE7AAF4-0EFD-4917-915C-E50CACEAC929}"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D16B297-A0F5-4669-BE6C-0FF79575675A}" type="datetimeFigureOut">
              <a:rPr lang="en-US" smtClean="0"/>
              <a:pPr/>
              <a:t>2/3/2012</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AE7AAF4-0EFD-4917-915C-E50CACEAC929}"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5" Type="http://schemas.openxmlformats.org/officeDocument/2006/relationships/image" Target="../media/image3.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5181600"/>
            <a:ext cx="8458200" cy="894186"/>
          </a:xfrm>
        </p:spPr>
        <p:txBody>
          <a:bodyPr>
            <a:normAutofit/>
          </a:bodyPr>
          <a:lstStyle/>
          <a:p>
            <a:r>
              <a:rPr lang="en-US" sz="2800" dirty="0" smtClean="0"/>
              <a:t>Narrative of the Life of Fredrick Douglass</a:t>
            </a:r>
            <a:endParaRPr lang="en-US" sz="2800" dirty="0"/>
          </a:p>
        </p:txBody>
      </p:sp>
      <p:sp>
        <p:nvSpPr>
          <p:cNvPr id="3" name="Subtitle 2"/>
          <p:cNvSpPr>
            <a:spLocks noGrp="1"/>
          </p:cNvSpPr>
          <p:nvPr>
            <p:ph type="subTitle" idx="1"/>
          </p:nvPr>
        </p:nvSpPr>
        <p:spPr>
          <a:xfrm>
            <a:off x="381000" y="4648200"/>
            <a:ext cx="8458200" cy="533400"/>
          </a:xfrm>
        </p:spPr>
        <p:txBody>
          <a:bodyPr/>
          <a:lstStyle/>
          <a:p>
            <a:r>
              <a:rPr lang="en-US" dirty="0" smtClean="0"/>
              <a:t>Lecture 3: Powerful Images as Communication  </a:t>
            </a:r>
            <a:endParaRPr lang="en-US" dirty="0"/>
          </a:p>
        </p:txBody>
      </p:sp>
      <p:pic>
        <p:nvPicPr>
          <p:cNvPr id="4" name="Picture 3" descr="frederick-douglass-john-lautermilch.jpg"/>
          <p:cNvPicPr>
            <a:picLocks noChangeAspect="1"/>
          </p:cNvPicPr>
          <p:nvPr/>
        </p:nvPicPr>
        <p:blipFill>
          <a:blip r:embed="rId2" cstate="print"/>
          <a:stretch>
            <a:fillRect/>
          </a:stretch>
        </p:blipFill>
        <p:spPr>
          <a:xfrm>
            <a:off x="1828800" y="152400"/>
            <a:ext cx="5715000" cy="424902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 3: Chapters 5&amp;6</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Chapter 5</a:t>
            </a:r>
          </a:p>
          <a:p>
            <a:pPr marL="514350" indent="-514350">
              <a:buFont typeface="+mj-lt"/>
              <a:buAutoNum type="arabicPeriod"/>
            </a:pPr>
            <a:r>
              <a:rPr lang="en-US" dirty="0" smtClean="0"/>
              <a:t>What was life like for Frederick on the plantation?</a:t>
            </a:r>
          </a:p>
          <a:p>
            <a:pPr marL="514350" indent="-514350">
              <a:buFont typeface="+mj-lt"/>
              <a:buAutoNum type="arabicPeriod"/>
            </a:pPr>
            <a:r>
              <a:rPr lang="en-US" dirty="0" smtClean="0"/>
              <a:t>Why was Frederick so happy to be leaving the plantation?</a:t>
            </a:r>
          </a:p>
          <a:p>
            <a:pPr marL="514350" indent="-514350">
              <a:buFont typeface="+mj-lt"/>
              <a:buAutoNum type="arabicPeriod"/>
            </a:pPr>
            <a:r>
              <a:rPr lang="en-US" dirty="0" smtClean="0"/>
              <a:t>Why did he particularly want to go to Baltimore?</a:t>
            </a:r>
          </a:p>
          <a:p>
            <a:pPr marL="514350" indent="-514350">
              <a:buFont typeface="+mj-lt"/>
              <a:buAutoNum type="arabicPeriod"/>
            </a:pPr>
            <a:r>
              <a:rPr lang="en-US" dirty="0" smtClean="0"/>
              <a:t>What relationship did his new master have to his old master?</a:t>
            </a:r>
          </a:p>
          <a:p>
            <a:pPr marL="514350" indent="-514350">
              <a:buFont typeface="+mj-lt"/>
              <a:buAutoNum type="arabicPeriod"/>
            </a:pPr>
            <a:r>
              <a:rPr lang="en-US" dirty="0" smtClean="0"/>
              <a:t>Why did Frederick, who was seven or eight, not know the month or year of his sailing?</a:t>
            </a:r>
          </a:p>
          <a:p>
            <a:pPr marL="514350" indent="-514350">
              <a:buFont typeface="+mj-lt"/>
              <a:buAutoNum type="arabicPeriod"/>
            </a:pPr>
            <a:r>
              <a:rPr lang="en-US" dirty="0" smtClean="0"/>
              <a:t>What were Frederick’s initial impressions of his new mistress, Mrs. Sophia Auld?</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 3: Chapters 5&amp;6</a:t>
            </a:r>
            <a:endParaRPr lang="en-US" dirty="0"/>
          </a:p>
        </p:txBody>
      </p:sp>
      <p:sp>
        <p:nvSpPr>
          <p:cNvPr id="3" name="Content Placeholder 2"/>
          <p:cNvSpPr>
            <a:spLocks noGrp="1"/>
          </p:cNvSpPr>
          <p:nvPr>
            <p:ph idx="1"/>
          </p:nvPr>
        </p:nvSpPr>
        <p:spPr/>
        <p:txBody>
          <a:bodyPr>
            <a:normAutofit fontScale="55000" lnSpcReduction="20000"/>
          </a:bodyPr>
          <a:lstStyle/>
          <a:p>
            <a:pPr>
              <a:buNone/>
            </a:pPr>
            <a:r>
              <a:rPr lang="en-US" dirty="0" smtClean="0"/>
              <a:t>Chapter 6</a:t>
            </a:r>
          </a:p>
          <a:p>
            <a:pPr marL="514350" indent="-514350">
              <a:buFont typeface="+mj-lt"/>
              <a:buAutoNum type="arabicPeriod"/>
            </a:pPr>
            <a:r>
              <a:rPr lang="en-US" dirty="0" smtClean="0"/>
              <a:t>To what does Frederick attribute the kindness of Mrs. Auld?</a:t>
            </a:r>
          </a:p>
          <a:p>
            <a:pPr marL="514350" indent="-514350">
              <a:buFont typeface="+mj-lt"/>
              <a:buAutoNum type="arabicPeriod"/>
            </a:pPr>
            <a:r>
              <a:rPr lang="en-US" dirty="0" smtClean="0"/>
              <a:t>What, according to Frederick, changes her?</a:t>
            </a:r>
          </a:p>
          <a:p>
            <a:pPr marL="514350" indent="-514350">
              <a:buFont typeface="+mj-lt"/>
              <a:buAutoNum type="arabicPeriod"/>
            </a:pPr>
            <a:r>
              <a:rPr lang="en-US" dirty="0" smtClean="0"/>
              <a:t>Why is Mr. Auld angry when he finds that Mrs. Auld is teaching Frederick his letters?</a:t>
            </a:r>
          </a:p>
          <a:p>
            <a:pPr marL="514350" indent="-514350">
              <a:buFont typeface="+mj-lt"/>
              <a:buAutoNum type="arabicPeriod"/>
            </a:pPr>
            <a:r>
              <a:rPr lang="en-US" dirty="0" smtClean="0"/>
              <a:t>Why does Frederick call Mr. </a:t>
            </a:r>
            <a:r>
              <a:rPr lang="en-US" dirty="0" err="1" smtClean="0"/>
              <a:t>Auld’s</a:t>
            </a:r>
            <a:r>
              <a:rPr lang="en-US" dirty="0" smtClean="0"/>
              <a:t> forbidding his learning how to read “invaluable instruction” (p. 49)? (Education) *</a:t>
            </a:r>
          </a:p>
          <a:p>
            <a:pPr marL="514350" indent="-514350">
              <a:buFont typeface="+mj-lt"/>
              <a:buAutoNum type="arabicPeriod"/>
            </a:pPr>
            <a:r>
              <a:rPr lang="en-US" dirty="0" smtClean="0"/>
              <a:t>Why does inability to read keep men enslaved according to Frederick and to Mr. Auld? (Education)</a:t>
            </a:r>
          </a:p>
          <a:p>
            <a:pPr marL="514350" indent="-514350">
              <a:buFont typeface="+mj-lt"/>
              <a:buAutoNum type="arabicPeriod"/>
            </a:pPr>
            <a:r>
              <a:rPr lang="en-US" dirty="0" smtClean="0"/>
              <a:t>What does Frederick hope to gain by learning how to read?</a:t>
            </a:r>
          </a:p>
          <a:p>
            <a:pPr marL="514350" indent="-514350">
              <a:buFont typeface="+mj-lt"/>
              <a:buAutoNum type="arabicPeriod"/>
            </a:pPr>
            <a:r>
              <a:rPr lang="en-US" dirty="0" smtClean="0"/>
              <a:t>Who teaches Frederick why black men are not taught to read?</a:t>
            </a:r>
          </a:p>
          <a:p>
            <a:pPr marL="514350" indent="-514350">
              <a:buFont typeface="+mj-lt"/>
              <a:buAutoNum type="arabicPeriod"/>
            </a:pPr>
            <a:r>
              <a:rPr lang="en-US" dirty="0" smtClean="0"/>
              <a:t>Why is this lesson so important to him?</a:t>
            </a:r>
          </a:p>
          <a:p>
            <a:pPr marL="514350" indent="-514350">
              <a:buFont typeface="+mj-lt"/>
              <a:buAutoNum type="arabicPeriod"/>
            </a:pPr>
            <a:r>
              <a:rPr lang="en-US" dirty="0" smtClean="0"/>
              <a:t>Why is the life of a city slave so much better than the life of a plantation slave?</a:t>
            </a:r>
          </a:p>
          <a:p>
            <a:pPr marL="514350" indent="-514350">
              <a:buFont typeface="+mj-lt"/>
              <a:buAutoNum type="arabicPeriod"/>
            </a:pPr>
            <a:r>
              <a:rPr lang="en-US" dirty="0" smtClean="0"/>
              <a:t>Why does Frederick relate the story of the slaves Henrietta and Mary? (English)</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Impressions</a:t>
            </a:r>
            <a:endParaRPr lang="en-US" dirty="0"/>
          </a:p>
        </p:txBody>
      </p:sp>
      <p:pic>
        <p:nvPicPr>
          <p:cNvPr id="5" name="Content Placeholder 4" descr="cover 1.jpg"/>
          <p:cNvPicPr>
            <a:picLocks noGrp="1" noChangeAspect="1"/>
          </p:cNvPicPr>
          <p:nvPr>
            <p:ph sz="half" idx="1"/>
          </p:nvPr>
        </p:nvPicPr>
        <p:blipFill>
          <a:blip r:embed="rId2" cstate="print"/>
          <a:stretch>
            <a:fillRect/>
          </a:stretch>
        </p:blipFill>
        <p:spPr>
          <a:xfrm>
            <a:off x="609600" y="2667000"/>
            <a:ext cx="1728787" cy="2674833"/>
          </a:xfrm>
        </p:spPr>
      </p:pic>
      <p:pic>
        <p:nvPicPr>
          <p:cNvPr id="6" name="Content Placeholder 5" descr="cover 2.jpg"/>
          <p:cNvPicPr>
            <a:picLocks noGrp="1" noChangeAspect="1"/>
          </p:cNvPicPr>
          <p:nvPr>
            <p:ph sz="half" idx="2"/>
          </p:nvPr>
        </p:nvPicPr>
        <p:blipFill>
          <a:blip r:embed="rId3" cstate="print"/>
          <a:stretch>
            <a:fillRect/>
          </a:stretch>
        </p:blipFill>
        <p:spPr>
          <a:xfrm>
            <a:off x="2819400" y="1371600"/>
            <a:ext cx="1524000" cy="2286000"/>
          </a:xfrm>
        </p:spPr>
      </p:pic>
      <p:pic>
        <p:nvPicPr>
          <p:cNvPr id="7" name="Picture 6" descr="cover 3.jpg"/>
          <p:cNvPicPr>
            <a:picLocks noChangeAspect="1"/>
          </p:cNvPicPr>
          <p:nvPr/>
        </p:nvPicPr>
        <p:blipFill>
          <a:blip r:embed="rId4" cstate="print"/>
          <a:stretch>
            <a:fillRect/>
          </a:stretch>
        </p:blipFill>
        <p:spPr>
          <a:xfrm>
            <a:off x="4648200" y="3657600"/>
            <a:ext cx="1905000" cy="2689939"/>
          </a:xfrm>
          <a:prstGeom prst="rect">
            <a:avLst/>
          </a:prstGeom>
        </p:spPr>
      </p:pic>
      <p:pic>
        <p:nvPicPr>
          <p:cNvPr id="8" name="Picture 7" descr="frederick-douglass-john-lautermilch.jpg"/>
          <p:cNvPicPr>
            <a:picLocks noChangeAspect="1"/>
          </p:cNvPicPr>
          <p:nvPr/>
        </p:nvPicPr>
        <p:blipFill>
          <a:blip r:embed="rId5" cstate="print"/>
          <a:stretch>
            <a:fillRect/>
          </a:stretch>
        </p:blipFill>
        <p:spPr>
          <a:xfrm>
            <a:off x="5867400" y="1143000"/>
            <a:ext cx="3016250" cy="224254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Images: Powerful Communication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Images are able to convey information quickly and evoke deep emotions in their viewers. This power of the image derives from its ability to convey a message all-at-once, as a gestalt or whole chunk of meaning.</a:t>
            </a:r>
          </a:p>
          <a:p>
            <a:r>
              <a:rPr lang="en-US" dirty="0" smtClean="0"/>
              <a:t>The way the brain </a:t>
            </a:r>
            <a:r>
              <a:rPr lang="en-US" dirty="0" err="1" smtClean="0"/>
              <a:t>processses</a:t>
            </a:r>
            <a:r>
              <a:rPr lang="en-US" dirty="0" smtClean="0"/>
              <a:t> images also contributes to their power: we can see, remember, and be moved by an image that we have not really thought about. It can enter into consciousness below our analytical radar--or be moving too quickly--and continue to influence us from our </a:t>
            </a:r>
            <a:r>
              <a:rPr lang="en-US" dirty="0" err="1" smtClean="0"/>
              <a:t>subconsciousness</a:t>
            </a:r>
            <a:r>
              <a:rPr lang="en-US" dirty="0" smtClean="0"/>
              <a:t>.</a:t>
            </a:r>
          </a:p>
          <a:p>
            <a:endParaRPr lang="en-US" dirty="0" smtClean="0"/>
          </a:p>
          <a:p>
            <a:endParaRPr lang="en-US" dirty="0" smtClean="0"/>
          </a:p>
          <a:p>
            <a:r>
              <a:rPr lang="en-US" sz="1400" dirty="0" smtClean="0"/>
              <a:t>"Images and Propaganda." Media-</a:t>
            </a:r>
            <a:r>
              <a:rPr lang="en-US" sz="1400" dirty="0" err="1" smtClean="0"/>
              <a:t>Studies@ca</a:t>
            </a:r>
            <a:r>
              <a:rPr lang="en-US" sz="1400" dirty="0" smtClean="0"/>
              <a:t> :: Home. 12 Jan. 2012. Web. 12 Jan. 2012. &lt;http://www.media-studies.ca/articles/images_propaganda.htm&gt;.</a:t>
            </a: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686800" cy="838200"/>
          </a:xfrm>
        </p:spPr>
        <p:txBody>
          <a:bodyPr>
            <a:normAutofit fontScale="90000"/>
          </a:bodyPr>
          <a:lstStyle/>
          <a:p>
            <a:r>
              <a:rPr lang="en-US" sz="2700" dirty="0" smtClean="0"/>
              <a:t/>
            </a:r>
            <a:br>
              <a:rPr lang="en-US" sz="2700" dirty="0" smtClean="0"/>
            </a:br>
            <a:r>
              <a:rPr lang="en-US" sz="2700" dirty="0" smtClean="0"/>
              <a:t>Visual Communication: Analysis</a:t>
            </a:r>
            <a:br>
              <a:rPr lang="en-US" sz="2700" dirty="0" smtClean="0"/>
            </a:br>
            <a:r>
              <a:rPr lang="en-US" sz="2700" i="1" dirty="0" smtClean="0"/>
              <a:t>The old plantation (anonymous) 1777</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What is the mood of the sketch?</a:t>
            </a:r>
          </a:p>
          <a:p>
            <a:r>
              <a:rPr lang="en-US" dirty="0" smtClean="0"/>
              <a:t>What is the setting in the sketch? </a:t>
            </a:r>
          </a:p>
          <a:p>
            <a:r>
              <a:rPr lang="en-US" dirty="0" smtClean="0"/>
              <a:t>What is the action in the sketch? </a:t>
            </a:r>
          </a:p>
          <a:p>
            <a:r>
              <a:rPr lang="en-US" dirty="0" smtClean="0"/>
              <a:t>What is the story of the sketch?</a:t>
            </a:r>
          </a:p>
          <a:p>
            <a:r>
              <a:rPr lang="en-US" dirty="0" smtClean="0"/>
              <a:t>Look at the details of the painting.  Write down five details that support the pro-slavery propaganda</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686800" cy="838200"/>
          </a:xfrm>
        </p:spPr>
        <p:txBody>
          <a:bodyPr>
            <a:normAutofit fontScale="90000"/>
          </a:bodyPr>
          <a:lstStyle/>
          <a:p>
            <a:r>
              <a:rPr lang="en-US" dirty="0" smtClean="0"/>
              <a:t>Visual Communication: Analysis</a:t>
            </a:r>
            <a:br>
              <a:rPr lang="en-US" dirty="0" smtClean="0"/>
            </a:br>
            <a:r>
              <a:rPr lang="en-US" i="1" dirty="0" smtClean="0"/>
              <a:t>The old plantation (anonymous)</a:t>
            </a:r>
            <a:endParaRPr lang="en-US" dirty="0"/>
          </a:p>
        </p:txBody>
      </p:sp>
      <p:sp>
        <p:nvSpPr>
          <p:cNvPr id="5" name="TextBox 4"/>
          <p:cNvSpPr txBox="1"/>
          <p:nvPr/>
        </p:nvSpPr>
        <p:spPr>
          <a:xfrm>
            <a:off x="609600" y="6248401"/>
            <a:ext cx="7696200" cy="369332"/>
          </a:xfrm>
          <a:prstGeom prst="rect">
            <a:avLst/>
          </a:prstGeom>
          <a:noFill/>
        </p:spPr>
        <p:txBody>
          <a:bodyPr wrap="square" rtlCol="0">
            <a:spAutoFit/>
          </a:bodyPr>
          <a:lstStyle/>
          <a:p>
            <a:r>
              <a:rPr lang="en-US" dirty="0" smtClean="0"/>
              <a:t>The Old Plantation. Anonymous folk painting, South Carolina, c.1777-1794</a:t>
            </a:r>
            <a:endParaRPr lang="en-US" dirty="0"/>
          </a:p>
        </p:txBody>
      </p:sp>
      <p:pic>
        <p:nvPicPr>
          <p:cNvPr id="7" name="Content Placeholder 6" descr="800px-SlaveDanceand_Music.jpg"/>
          <p:cNvPicPr>
            <a:picLocks noGrp="1" noChangeAspect="1"/>
          </p:cNvPicPr>
          <p:nvPr>
            <p:ph idx="1"/>
          </p:nvPr>
        </p:nvPicPr>
        <p:blipFill>
          <a:blip r:embed="rId2" cstate="print"/>
          <a:stretch>
            <a:fillRect/>
          </a:stretch>
        </p:blipFill>
        <p:spPr>
          <a:xfrm>
            <a:off x="914400" y="1574958"/>
            <a:ext cx="7162800" cy="4566286"/>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Visual Communication Discussion</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Planters romanticized life on the plantation, often representing themselves as stern but loving parents who had to look after their slaves, who were depicted as childlike and in need of disciplined guidance. </a:t>
            </a:r>
          </a:p>
          <a:p>
            <a:r>
              <a:rPr lang="en-US" dirty="0" smtClean="0"/>
              <a:t>The plantation as the perfect extended family was a common theme of pro-slavery paintings both before and after the Civil War. </a:t>
            </a:r>
          </a:p>
          <a:p>
            <a:r>
              <a:rPr lang="en-US" dirty="0" smtClean="0"/>
              <a:t>In reality, of course, the harsh life of a slave bore little resemblance to this romanticized image.</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686800" cy="838200"/>
          </a:xfrm>
        </p:spPr>
        <p:txBody>
          <a:bodyPr>
            <a:noAutofit/>
          </a:bodyPr>
          <a:lstStyle/>
          <a:p>
            <a:r>
              <a:rPr lang="en-US" sz="2800" dirty="0" smtClean="0"/>
              <a:t>Visual Communication Analysis</a:t>
            </a:r>
            <a:br>
              <a:rPr lang="en-US" sz="2800" dirty="0" smtClean="0"/>
            </a:br>
            <a:r>
              <a:rPr lang="en-US" sz="2800" b="1" dirty="0" smtClean="0"/>
              <a:t> ‘The Hunted Slaves’</a:t>
            </a:r>
            <a:r>
              <a:rPr lang="en-US" sz="2800" dirty="0" smtClean="0"/>
              <a:t> by Richard </a:t>
            </a:r>
            <a:r>
              <a:rPr lang="en-US" sz="2800" dirty="0" err="1" smtClean="0"/>
              <a:t>Ansdell</a:t>
            </a:r>
            <a:r>
              <a:rPr lang="en-US" sz="2800" dirty="0" smtClean="0"/>
              <a:t> 1861</a:t>
            </a:r>
            <a:endParaRPr lang="en-US" sz="2800" dirty="0"/>
          </a:p>
        </p:txBody>
      </p:sp>
      <p:sp>
        <p:nvSpPr>
          <p:cNvPr id="3" name="Content Placeholder 2"/>
          <p:cNvSpPr>
            <a:spLocks noGrp="1"/>
          </p:cNvSpPr>
          <p:nvPr>
            <p:ph idx="1"/>
          </p:nvPr>
        </p:nvSpPr>
        <p:spPr/>
        <p:txBody>
          <a:bodyPr/>
          <a:lstStyle/>
          <a:p>
            <a:r>
              <a:rPr lang="en-US" dirty="0" smtClean="0"/>
              <a:t>What is your first emotional reaction to the painting?</a:t>
            </a:r>
          </a:p>
          <a:p>
            <a:r>
              <a:rPr lang="en-US" dirty="0" smtClean="0"/>
              <a:t>What is the setting in the painting? </a:t>
            </a:r>
          </a:p>
          <a:p>
            <a:r>
              <a:rPr lang="en-US" dirty="0" smtClean="0"/>
              <a:t>What are the emotions of the people in the painting?</a:t>
            </a:r>
          </a:p>
          <a:p>
            <a:r>
              <a:rPr lang="en-US" dirty="0" smtClean="0"/>
              <a:t>What is the story of the painting?</a:t>
            </a:r>
          </a:p>
          <a:p>
            <a:r>
              <a:rPr lang="en-US" dirty="0" smtClean="0"/>
              <a:t>Look at the details of the painting.  Write down five important anti-slavery images.</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686800" cy="838200"/>
          </a:xfrm>
        </p:spPr>
        <p:txBody>
          <a:bodyPr>
            <a:normAutofit/>
          </a:bodyPr>
          <a:lstStyle/>
          <a:p>
            <a:r>
              <a:rPr lang="en-US" sz="2400" dirty="0" smtClean="0"/>
              <a:t>Visual Communication Analysis</a:t>
            </a:r>
            <a:br>
              <a:rPr lang="en-US" sz="2400" dirty="0" smtClean="0"/>
            </a:br>
            <a:r>
              <a:rPr lang="en-US" sz="2400" b="1" dirty="0" smtClean="0"/>
              <a:t> ‘The Hunted Slaves’</a:t>
            </a:r>
            <a:r>
              <a:rPr lang="en-US" sz="2400" dirty="0" smtClean="0"/>
              <a:t> by Richard </a:t>
            </a:r>
            <a:r>
              <a:rPr lang="en-US" sz="2400" dirty="0" err="1" smtClean="0"/>
              <a:t>Ansdell</a:t>
            </a:r>
            <a:r>
              <a:rPr lang="en-US" sz="2400" dirty="0" smtClean="0"/>
              <a:t> 1861</a:t>
            </a:r>
            <a:endParaRPr lang="en-US" sz="2400" dirty="0"/>
          </a:p>
        </p:txBody>
      </p:sp>
      <p:pic>
        <p:nvPicPr>
          <p:cNvPr id="4" name="Content Placeholder 3" descr="Richard_Ansdell_hunted_slaves_thumb[1].jpg"/>
          <p:cNvPicPr>
            <a:picLocks noGrp="1" noChangeAspect="1"/>
          </p:cNvPicPr>
          <p:nvPr>
            <p:ph idx="1"/>
          </p:nvPr>
        </p:nvPicPr>
        <p:blipFill>
          <a:blip r:embed="rId2" cstate="print"/>
          <a:stretch>
            <a:fillRect/>
          </a:stretch>
        </p:blipFill>
        <p:spPr>
          <a:xfrm>
            <a:off x="685800" y="1524000"/>
            <a:ext cx="7699270" cy="462721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Communication: Discussion</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'The Hunted </a:t>
            </a:r>
            <a:r>
              <a:rPr lang="en-US" b="1" dirty="0" err="1" smtClean="0"/>
              <a:t>Slaves'</a:t>
            </a:r>
            <a:r>
              <a:rPr lang="en-US" dirty="0" err="1" smtClean="0"/>
              <a:t>painted</a:t>
            </a:r>
            <a:r>
              <a:rPr lang="en-US" dirty="0" smtClean="0"/>
              <a:t> by Richard </a:t>
            </a:r>
            <a:r>
              <a:rPr lang="en-US" dirty="0" err="1" smtClean="0"/>
              <a:t>Ansdell</a:t>
            </a:r>
            <a:r>
              <a:rPr lang="en-US" dirty="0" smtClean="0"/>
              <a:t> 1861. </a:t>
            </a:r>
          </a:p>
          <a:p>
            <a:r>
              <a:rPr lang="en-US" dirty="0" smtClean="0"/>
              <a:t>Painted in 1861 ,the year of the American Civil War broke </a:t>
            </a:r>
            <a:r>
              <a:rPr lang="en-US" dirty="0" err="1" smtClean="0"/>
              <a:t>out,this</a:t>
            </a:r>
            <a:r>
              <a:rPr lang="en-US" dirty="0" smtClean="0"/>
              <a:t> dramatic picture shows two runaway slaves struggling for both their freedom and their lives.</a:t>
            </a:r>
          </a:p>
          <a:p>
            <a:r>
              <a:rPr lang="en-US" dirty="0" smtClean="0"/>
              <a:t>They are turning to face the dogs that have been set on them.</a:t>
            </a:r>
          </a:p>
          <a:p>
            <a:r>
              <a:rPr lang="en-US" dirty="0" smtClean="0"/>
              <a:t>These animals could be seen as symbols of their white 'masters' but the escapees also face new dangers from their surroundings. </a:t>
            </a:r>
          </a:p>
          <a:p>
            <a:r>
              <a:rPr lang="en-US" dirty="0" smtClean="0"/>
              <a:t>A snake can be seen emerging from the bushes behind the woman.</a:t>
            </a:r>
          </a:p>
          <a:p>
            <a:r>
              <a:rPr lang="en-US" dirty="0" smtClean="0"/>
              <a:t>The man is shown as graceful, heroic and virile figure.</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468</TotalTime>
  <Words>693</Words>
  <Application>Microsoft Office PowerPoint</Application>
  <PresentationFormat>On-screen Show (4:3)</PresentationFormat>
  <Paragraphs>55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Trek</vt:lpstr>
      <vt:lpstr>Narrative of the Life of Fredrick Douglass</vt:lpstr>
      <vt:lpstr>First Impressions</vt:lpstr>
      <vt:lpstr>Images: Powerful Communication</vt:lpstr>
      <vt:lpstr> Visual Communication: Analysis The old plantation (anonymous) 1777 </vt:lpstr>
      <vt:lpstr>Visual Communication: Analysis The old plantation (anonymous)</vt:lpstr>
      <vt:lpstr>Visual Communication Discussion </vt:lpstr>
      <vt:lpstr>Visual Communication Analysis  ‘The Hunted Slaves’ by Richard Ansdell 1861</vt:lpstr>
      <vt:lpstr>Visual Communication Analysis  ‘The Hunted Slaves’ by Richard Ansdell 1861</vt:lpstr>
      <vt:lpstr>Visual Communication: Discussion</vt:lpstr>
      <vt:lpstr>Assignment 3: Chapters 5&amp;6</vt:lpstr>
      <vt:lpstr>Assignment 3: Chapters 5&amp;6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Roxanne Price</dc:creator>
  <cp:lastModifiedBy>Roxanne Price</cp:lastModifiedBy>
  <cp:revision>50</cp:revision>
  <dcterms:created xsi:type="dcterms:W3CDTF">2012-01-27T14:18:02Z</dcterms:created>
  <dcterms:modified xsi:type="dcterms:W3CDTF">2012-02-03T16:51:19Z</dcterms:modified>
</cp:coreProperties>
</file>