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0" r:id="rId4"/>
    <p:sldId id="264" r:id="rId5"/>
    <p:sldId id="269" r:id="rId6"/>
    <p:sldId id="261" r:id="rId7"/>
    <p:sldId id="266" r:id="rId8"/>
    <p:sldId id="268" r:id="rId9"/>
    <p:sldId id="262" r:id="rId10"/>
    <p:sldId id="265" r:id="rId11"/>
    <p:sldId id="270" r:id="rId12"/>
    <p:sldId id="257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16B297-A0F5-4669-BE6C-0FF79575675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.gov/pictures/item/2004665375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.gov/pictures/item/2008661578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.gov/pictures/item/2008661643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181600"/>
            <a:ext cx="8458200" cy="89418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Narrative of the Life of Fredrick Douglass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648200"/>
            <a:ext cx="8458200" cy="533400"/>
          </a:xfrm>
        </p:spPr>
        <p:txBody>
          <a:bodyPr/>
          <a:lstStyle/>
          <a:p>
            <a:r>
              <a:rPr lang="en-US" dirty="0" smtClean="0"/>
              <a:t>Lecture 4</a:t>
            </a:r>
            <a:r>
              <a:rPr lang="en-US" dirty="0" smtClean="0"/>
              <a:t>: Communication Through Political Cartoons </a:t>
            </a:r>
            <a:endParaRPr lang="en-US" dirty="0"/>
          </a:p>
        </p:txBody>
      </p:sp>
      <p:pic>
        <p:nvPicPr>
          <p:cNvPr id="4" name="Picture 3" descr="frederick-douglass-john-lautermil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52400"/>
            <a:ext cx="5715000" cy="42490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8382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“A </a:t>
            </a:r>
            <a:r>
              <a:rPr lang="en-US" sz="2000" b="1" dirty="0" smtClean="0"/>
              <a:t>dream caused by the perusal of Mrs. H. Beecher Stowe's popular work Uncle Tom's </a:t>
            </a:r>
            <a:r>
              <a:rPr lang="en-US" sz="2000" b="1" dirty="0" smtClean="0"/>
              <a:t>Cabin” (1853)</a:t>
            </a:r>
            <a:endParaRPr lang="en-US" sz="2000" b="1" dirty="0"/>
          </a:p>
        </p:txBody>
      </p:sp>
      <p:pic>
        <p:nvPicPr>
          <p:cNvPr id="6" name="Content Placeholder 5" descr="dre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45156"/>
            <a:ext cx="7391400" cy="561284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An imaginative and biting satire on Harriet Beecher Stowe and her recently published antislavery novel "Uncle Tom's Cabin</a:t>
            </a:r>
            <a:r>
              <a:rPr lang="en-US" dirty="0" smtClean="0"/>
              <a:t>.“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artist has concocted a chaotic, nightmarish vision, where armies of demons and other monsters battle in a barren, desert setting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the center a leering black man dressed as a Quaker holds a flag "Women of England To The Rescue."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the left, near the mouth of a cave marked "Underground Railway," Mrs. Stowe is pulled and harassed by demons. She holds up a book that reads, "Uncle Tom's Cabin, I Love the Blacks." </a:t>
            </a:r>
            <a:endParaRPr lang="en-US" dirty="0" smtClean="0"/>
          </a:p>
          <a:p>
            <a:r>
              <a:rPr lang="en-US" dirty="0" smtClean="0"/>
              <a:t>Another </a:t>
            </a:r>
            <a:r>
              <a:rPr lang="en-US" dirty="0" smtClean="0"/>
              <a:t>woman (or perhaps Mrs. Stowe again) rides in a parade of demons on the right. In the distance, several monsters feed copies of "Uncle Tom's Cabin" to a blazing fire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2300" dirty="0" smtClean="0">
                <a:hlinkClick r:id="rId2"/>
              </a:rPr>
              <a:t>http://www.loc.gov/pictures/item/2004665375/</a:t>
            </a:r>
            <a:endParaRPr lang="en-US" sz="2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4: Chapters 7&amp;8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Chapter 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Mrs. Auld change and why did she change?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plan did Frederick adopt to learn how to read now that Mrs. Auld was no longer teaching him?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it ironic that he bribed the little white boys to teach him to read? (English)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irony does Frederick find in this statement: “It is almost an unpardonable offence to teach slaves to read in this Christian country.” (p. 54)? 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did Frederick learn from the book “The Columbian Orator”?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Master </a:t>
            </a:r>
            <a:r>
              <a:rPr lang="en-US" dirty="0" err="1" smtClean="0"/>
              <a:t>Auld’s</a:t>
            </a:r>
            <a:r>
              <a:rPr lang="en-US" dirty="0" smtClean="0"/>
              <a:t> prediction about Frederick and learning come true?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Frederick learn the meanings of the words abolition and abolitionist?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the two Irishmen encourage him to do? Why does he not trust them?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Frederick learn to write?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he trick the white boys into teaching him new letters?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4</a:t>
            </a:r>
            <a:r>
              <a:rPr lang="en-US" smtClean="0"/>
              <a:t>: Chapters 7&amp;8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Chapter 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was Frederick forced to return to the plantation after the death of his master?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was the value of the master’s property determined? How were the slaves valued?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was the division of property between Mistress </a:t>
            </a:r>
            <a:r>
              <a:rPr lang="en-US" dirty="0" err="1" smtClean="0"/>
              <a:t>Lucretia</a:t>
            </a:r>
            <a:r>
              <a:rPr lang="en-US" dirty="0" smtClean="0"/>
              <a:t> and Master Andrew so horrifying to the slaves?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happened to Frederick’s grandmother after the deaths of </a:t>
            </a:r>
            <a:r>
              <a:rPr lang="en-US" dirty="0" err="1" smtClean="0"/>
              <a:t>Lucretia</a:t>
            </a:r>
            <a:r>
              <a:rPr lang="en-US" dirty="0" smtClean="0"/>
              <a:t> and Andrew? How does this anecdote </a:t>
            </a:r>
            <a:r>
              <a:rPr lang="en-US" smtClean="0"/>
              <a:t>help explain the </a:t>
            </a:r>
            <a:r>
              <a:rPr lang="en-US" dirty="0" smtClean="0"/>
              <a:t>value of slaves? How are slaves valued when compared to livestock? [The ironic comparison of slaves to livestock is a continuous theme of the narrative.]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owns Frederick by the end of chapter eight?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Frederick forced to leave Baltimore?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Communication Through Political Cartoons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Political cartoons exist to make a point about some issue in the news. </a:t>
            </a:r>
            <a:endParaRPr lang="en-US" dirty="0" smtClean="0"/>
          </a:p>
          <a:p>
            <a:r>
              <a:rPr lang="en-US" dirty="0" smtClean="0"/>
              <a:t>Political </a:t>
            </a:r>
            <a:r>
              <a:rPr lang="en-US" dirty="0" smtClean="0"/>
              <a:t>cartoons provide a way for people to express points of view and opinions about political and social issues. </a:t>
            </a:r>
            <a:r>
              <a:rPr lang="en-US" dirty="0" smtClean="0"/>
              <a:t> (Entertainment!)</a:t>
            </a:r>
          </a:p>
          <a:p>
            <a:r>
              <a:rPr lang="en-US" dirty="0" smtClean="0"/>
              <a:t>From </a:t>
            </a:r>
            <a:r>
              <a:rPr lang="en-US" dirty="0" smtClean="0"/>
              <a:t>the time of the American Revolution to the present, political cartoons, through avenues such as humor, satire, exaggeration, caricature, and symbolism, have become powerful tools of expression.</a:t>
            </a:r>
            <a:endParaRPr lang="en-US" dirty="0"/>
          </a:p>
        </p:txBody>
      </p:sp>
      <p:pic>
        <p:nvPicPr>
          <p:cNvPr id="5" name="Content Placeholder 4" descr="political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95400"/>
            <a:ext cx="3124200" cy="2480615"/>
          </a:xfrm>
        </p:spPr>
      </p:pic>
      <p:pic>
        <p:nvPicPr>
          <p:cNvPr id="9" name="Picture 8" descr="political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962400"/>
            <a:ext cx="3124200" cy="23877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Analyzing Political Cartoons: Slavery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Look closely at the people, symbols, and/or captions in the cartoon. Explain what you think is happening in the cartoon.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issue do you think the cartoonist is trying to address?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conclusions can you draw about the cartoonist's opinion?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specific items in the cartoon led to your conclusion?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opposing point of view might exist on this issue?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complete sentence, explain the cartoon's main point.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“Forcing slavery down the throat of a </a:t>
            </a:r>
            <a:r>
              <a:rPr lang="en-US" sz="2000" dirty="0" err="1" smtClean="0"/>
              <a:t>freesoiler</a:t>
            </a:r>
            <a:r>
              <a:rPr lang="en-US" sz="2000" dirty="0" smtClean="0"/>
              <a:t>” (1856)</a:t>
            </a:r>
            <a:endParaRPr lang="en-US" sz="2000" dirty="0"/>
          </a:p>
        </p:txBody>
      </p:sp>
      <p:pic>
        <p:nvPicPr>
          <p:cNvPr id="4" name="Content Placeholder 3" descr="cartoon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143000"/>
            <a:ext cx="8435486" cy="548306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artist lays on the Democrats the major blame for violence perpetrated against antislavery settlers in Kansas in the wake of the Kansas-Nebraska Act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Here </a:t>
            </a:r>
            <a:r>
              <a:rPr lang="en-US" dirty="0" smtClean="0"/>
              <a:t>a bearded "</a:t>
            </a:r>
            <a:r>
              <a:rPr lang="en-US" dirty="0" err="1" smtClean="0"/>
              <a:t>freesoiler</a:t>
            </a:r>
            <a:r>
              <a:rPr lang="en-US" dirty="0" smtClean="0"/>
              <a:t>" has been bound to the "Democratic Platform" and is restrained by </a:t>
            </a:r>
            <a:r>
              <a:rPr lang="en-US" dirty="0" smtClean="0"/>
              <a:t>presidential </a:t>
            </a:r>
            <a:r>
              <a:rPr lang="en-US" dirty="0" smtClean="0"/>
              <a:t>nominee James Buchanan and Democratic senator Lewis Cass. </a:t>
            </a:r>
            <a:endParaRPr lang="en-US" dirty="0" smtClean="0"/>
          </a:p>
          <a:p>
            <a:r>
              <a:rPr lang="en-US" dirty="0" smtClean="0"/>
              <a:t>Democratic </a:t>
            </a:r>
            <a:r>
              <a:rPr lang="en-US" dirty="0" smtClean="0"/>
              <a:t>senator Stephen A. Douglas and </a:t>
            </a:r>
            <a:r>
              <a:rPr lang="en-US" dirty="0" smtClean="0"/>
              <a:t>President </a:t>
            </a:r>
            <a:r>
              <a:rPr lang="en-US" dirty="0" smtClean="0"/>
              <a:t>Franklin Pierce, also shown as tiny figures, force a black man into the giant's gaping mouth.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freesoiler's</a:t>
            </a:r>
            <a:r>
              <a:rPr lang="en-US" dirty="0" smtClean="0"/>
              <a:t> head rests on a platform marked "Kansas," "Cuba," and "Central America," probably referring to Democratic ambitions for the extension of slavery. In the background left is a scene of burning and pillage; on the right a dead man hangs from a tree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2600" dirty="0" smtClean="0">
                <a:hlinkClick r:id="rId2"/>
              </a:rPr>
              <a:t>http://www.loc.gov/pictures/item/2008661578/</a:t>
            </a:r>
            <a:endParaRPr lang="en-US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Analyzing Political Cartoons: Slavery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Look closely at the people, symbols, and/or captions in the cartoon. Explain what you think is happening in the cartoon.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issue do you think the cartoonist is trying to address?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conclusions can you draw about the cartoonist's opinion?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specific items in the cartoon led to your conclusion?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opposing point of view might exist on this issue?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complete sentence, explain the cartoon's main point.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“I’m not to blame for being white, sir” (1862)</a:t>
            </a:r>
            <a:endParaRPr lang="en-US" dirty="0"/>
          </a:p>
        </p:txBody>
      </p:sp>
      <p:pic>
        <p:nvPicPr>
          <p:cNvPr id="4" name="Content Placeholder 3" descr="cartoo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6507" y="1371600"/>
            <a:ext cx="3672244" cy="52577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Discussion: “I’m not to blame for being White, sir.”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Massachusetts senator and prominent antislavery advocate Charles Sumner is attacked here.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artist questions his sincerity as a humanitarian as he shows him dispensing a few coins to a black child on the street, while ignoring the appeal of a ragged white urchin. The scene is witnessed by two stylishly dressed young women. </a:t>
            </a:r>
            <a:endParaRPr lang="en-US" dirty="0" smtClean="0"/>
          </a:p>
          <a:p>
            <a:r>
              <a:rPr lang="en-US" sz="1200" dirty="0" smtClean="0">
                <a:hlinkClick r:id="rId2"/>
              </a:rPr>
              <a:t>http://www.loc.gov/pictures/item/2008661643/</a:t>
            </a:r>
            <a:endParaRPr 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Analyzing Political Cartoons: Slavery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Look closely at the people, symbols, and/or captions in the cartoon. Explain what you think is happening in the cartoon.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issue do you think the cartoonist is trying to address?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conclusions can you draw about the cartoonist's opinion?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specific items in the cartoon led to your conclusion?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opposing point of view might exist on this issue?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complete sentence, explain the cartoon's main point.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242</TotalTime>
  <Words>1042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Narrative of the Life of Fredrick Douglass</vt:lpstr>
      <vt:lpstr>Communication Through Political Cartoons</vt:lpstr>
      <vt:lpstr>Analyzing Political Cartoons: Slavery</vt:lpstr>
      <vt:lpstr>“Forcing slavery down the throat of a freesoiler” (1856)</vt:lpstr>
      <vt:lpstr>Discussion</vt:lpstr>
      <vt:lpstr>Analyzing Political Cartoons: Slavery</vt:lpstr>
      <vt:lpstr>“I’m not to blame for being white, sir” (1862)</vt:lpstr>
      <vt:lpstr>Discussion: “I’m not to blame for being White, sir.”</vt:lpstr>
      <vt:lpstr>Analyzing Political Cartoons: Slavery</vt:lpstr>
      <vt:lpstr>“A dream caused by the perusal of Mrs. H. Beecher Stowe's popular work Uncle Tom's Cabin” (1853)</vt:lpstr>
      <vt:lpstr>Discussion</vt:lpstr>
      <vt:lpstr>Assignment 4: Chapters 7&amp;8</vt:lpstr>
      <vt:lpstr>Assignment 4: Chapters 7&amp;8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Roxanne Price</dc:creator>
  <cp:lastModifiedBy>Roxanne Price</cp:lastModifiedBy>
  <cp:revision>26</cp:revision>
  <dcterms:created xsi:type="dcterms:W3CDTF">2012-01-27T14:18:02Z</dcterms:created>
  <dcterms:modified xsi:type="dcterms:W3CDTF">2012-02-03T18:57:42Z</dcterms:modified>
</cp:coreProperties>
</file>